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6" r:id="rId3"/>
    <p:sldId id="271" r:id="rId4"/>
    <p:sldId id="278" r:id="rId5"/>
    <p:sldId id="279" r:id="rId6"/>
    <p:sldId id="267" r:id="rId7"/>
    <p:sldId id="268" r:id="rId8"/>
    <p:sldId id="269" r:id="rId9"/>
    <p:sldId id="281" r:id="rId10"/>
    <p:sldId id="287" r:id="rId11"/>
    <p:sldId id="282" r:id="rId12"/>
    <p:sldId id="303" r:id="rId13"/>
    <p:sldId id="283" r:id="rId14"/>
    <p:sldId id="284" r:id="rId15"/>
    <p:sldId id="295" r:id="rId16"/>
    <p:sldId id="299" r:id="rId17"/>
    <p:sldId id="297" r:id="rId18"/>
    <p:sldId id="301" r:id="rId19"/>
    <p:sldId id="302" r:id="rId20"/>
    <p:sldId id="272" r:id="rId21"/>
    <p:sldId id="291" r:id="rId22"/>
    <p:sldId id="294" r:id="rId23"/>
    <p:sldId id="292" r:id="rId24"/>
    <p:sldId id="293" r:id="rId25"/>
    <p:sldId id="289" r:id="rId26"/>
    <p:sldId id="304" r:id="rId27"/>
    <p:sldId id="305" r:id="rId28"/>
    <p:sldId id="306" r:id="rId29"/>
    <p:sldId id="307" r:id="rId30"/>
    <p:sldId id="26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2F2F2"/>
    <a:srgbClr val="0000FF"/>
    <a:srgbClr val="477BA9"/>
    <a:srgbClr val="FFCD2D"/>
    <a:srgbClr val="ED3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8081" autoAdjust="0"/>
  </p:normalViewPr>
  <p:slideViewPr>
    <p:cSldViewPr snapToGrid="0">
      <p:cViewPr varScale="1">
        <p:scale>
          <a:sx n="81" d="100"/>
          <a:sy n="81" d="100"/>
        </p:scale>
        <p:origin x="82" y="2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3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8AF1F-B47D-4186-81C8-9CA0CB26DC8E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240A2-DC0C-4C61-8DCF-7D884F9B1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3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C9AC2-D4C0-41C6-81C9-64731143B631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6CA2-E8B5-4449-A2C3-F2287C8DEE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08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28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355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279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151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84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Keywords: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Optical</a:t>
            </a:r>
            <a:r>
              <a:rPr lang="en-US" altLang="zh-CN" baseline="0" dirty="0" smtClean="0"/>
              <a:t> networks.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H</a:t>
            </a:r>
            <a:r>
              <a:rPr lang="en-US" altLang="zh-CN" baseline="0" dirty="0" smtClean="0"/>
              <a:t> is the Hadamard gate.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Coin operators with disorder are still unitary.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02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Keywords: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In Anderson localization, probability is exponentially</a:t>
            </a:r>
            <a:r>
              <a:rPr lang="en-US" altLang="zh-CN" baseline="0" dirty="0" smtClean="0"/>
              <a:t> decay, thus </a:t>
            </a:r>
            <a:r>
              <a:rPr lang="en-US" altLang="zh-CN" dirty="0" smtClean="0"/>
              <a:t>Log(P(t))</a:t>
            </a:r>
            <a:r>
              <a:rPr lang="en-US" altLang="zh-CN" baseline="0" dirty="0" smtClean="0"/>
              <a:t> is</a:t>
            </a:r>
            <a:r>
              <a:rPr lang="en-US" altLang="zh-CN" dirty="0" smtClean="0"/>
              <a:t> linear dependent in position.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 smtClean="0"/>
              <a:t>In normal</a:t>
            </a:r>
            <a:r>
              <a:rPr lang="en-US" altLang="zh-CN" baseline="0" dirty="0" smtClean="0"/>
              <a:t> random walk</a:t>
            </a:r>
            <a:r>
              <a:rPr lang="en-US" altLang="zh-CN" dirty="0" smtClean="0"/>
              <a:t>, probability is not exponentially</a:t>
            </a:r>
            <a:r>
              <a:rPr lang="en-US" altLang="zh-CN" baseline="0" dirty="0" smtClean="0"/>
              <a:t> decay, </a:t>
            </a:r>
            <a:r>
              <a:rPr lang="en-US" altLang="zh-CN" dirty="0" smtClean="0"/>
              <a:t>Log(P(t))</a:t>
            </a:r>
            <a:r>
              <a:rPr lang="en-US" altLang="zh-CN" baseline="0" dirty="0" smtClean="0"/>
              <a:t> is</a:t>
            </a:r>
            <a:r>
              <a:rPr lang="en-US" altLang="zh-CN" dirty="0" smtClean="0"/>
              <a:t> parabolic dependent in position.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Decoherence</a:t>
            </a:r>
            <a:r>
              <a:rPr lang="en-US" altLang="zh-CN" baseline="0" dirty="0" smtClean="0"/>
              <a:t> by unitary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In the fluctuating model, dynamic disorders beat static disorder and result in decoherence.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25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Keywords: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Optical</a:t>
            </a:r>
            <a:r>
              <a:rPr lang="en-US" altLang="zh-CN" baseline="0" dirty="0" smtClean="0"/>
              <a:t> networks.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H</a:t>
            </a:r>
            <a:r>
              <a:rPr lang="en-US" altLang="zh-CN" baseline="0" dirty="0" smtClean="0"/>
              <a:t> is the Hadamard gate.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Coin operators with disorder are still unitary.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13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26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Keywords: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In Anderson localization, probability is exponentially</a:t>
            </a:r>
            <a:r>
              <a:rPr lang="en-US" altLang="zh-CN" baseline="0" dirty="0" smtClean="0"/>
              <a:t> decay, thus </a:t>
            </a:r>
            <a:r>
              <a:rPr lang="en-US" altLang="zh-CN" dirty="0" smtClean="0"/>
              <a:t>Log(P(t))</a:t>
            </a:r>
            <a:r>
              <a:rPr lang="en-US" altLang="zh-CN" baseline="0" dirty="0" smtClean="0"/>
              <a:t> is</a:t>
            </a:r>
            <a:r>
              <a:rPr lang="en-US" altLang="zh-CN" dirty="0" smtClean="0"/>
              <a:t> linear dependent in position.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 smtClean="0"/>
              <a:t>In normal</a:t>
            </a:r>
            <a:r>
              <a:rPr lang="en-US" altLang="zh-CN" baseline="0" dirty="0" smtClean="0"/>
              <a:t> random walk</a:t>
            </a:r>
            <a:r>
              <a:rPr lang="en-US" altLang="zh-CN" dirty="0" smtClean="0"/>
              <a:t>, probability is not exponentially</a:t>
            </a:r>
            <a:r>
              <a:rPr lang="en-US" altLang="zh-CN" baseline="0" dirty="0" smtClean="0"/>
              <a:t> decay, </a:t>
            </a:r>
            <a:r>
              <a:rPr lang="en-US" altLang="zh-CN" dirty="0" smtClean="0"/>
              <a:t>Log(P(t))</a:t>
            </a:r>
            <a:r>
              <a:rPr lang="en-US" altLang="zh-CN" baseline="0" dirty="0" smtClean="0"/>
              <a:t> is</a:t>
            </a:r>
            <a:r>
              <a:rPr lang="en-US" altLang="zh-CN" dirty="0" smtClean="0"/>
              <a:t> parabolic dependent in position.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Decoherence</a:t>
            </a:r>
            <a:r>
              <a:rPr lang="en-US" altLang="zh-CN" baseline="0" dirty="0" smtClean="0"/>
              <a:t> by unitary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In the fluctuating model, dynamic disorders beat static disorder and result in decoherence.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2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Keywords: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Optical</a:t>
            </a:r>
            <a:r>
              <a:rPr lang="en-US" altLang="zh-CN" baseline="0" dirty="0" smtClean="0"/>
              <a:t> networks.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H</a:t>
            </a:r>
            <a:r>
              <a:rPr lang="en-US" altLang="zh-CN" baseline="0" dirty="0" smtClean="0"/>
              <a:t> is the Hadamard gate.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Coin operators with disorder are still unitary.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6CA2-E8B5-4449-A2C3-F2287C8DEEE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0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6392"/>
            <a:ext cx="9144000" cy="1251408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117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24" y="1461153"/>
            <a:ext cx="11378153" cy="5029200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363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0"/>
            <a:ext cx="11375136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11375136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972800" y="6550223"/>
            <a:ext cx="813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FDEC6D8-F5F7-4EF4-8ED3-CA6227296262}" type="slidenum">
              <a:rPr lang="zh-CN" altLang="en-US" sz="1400" smtClean="0">
                <a:latin typeface="+mn-lt"/>
              </a:rPr>
              <a:pPr algn="r"/>
              <a:t>‹#›</a:t>
            </a:fld>
            <a:endParaRPr lang="zh-CN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393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://arxiv.org/abs/1510.08652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4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491" y="1122363"/>
            <a:ext cx="9807019" cy="2387600"/>
          </a:xfrm>
        </p:spPr>
        <p:txBody>
          <a:bodyPr/>
          <a:lstStyle/>
          <a:p>
            <a:r>
              <a:rPr lang="en-US" altLang="zh-CN" dirty="0" smtClean="0"/>
              <a:t>Annual Summary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6392"/>
            <a:ext cx="9144000" cy="1251408"/>
          </a:xfrm>
        </p:spPr>
        <p:txBody>
          <a:bodyPr/>
          <a:lstStyle/>
          <a:p>
            <a:r>
              <a:rPr lang="en-US" altLang="zh-CN" dirty="0" smtClean="0"/>
              <a:t>Wang Kun</a:t>
            </a:r>
          </a:p>
          <a:p>
            <a:fld id="{D16528FD-9FEB-4586-9F9B-3D3275D4BB89}" type="datetime1">
              <a:rPr lang="en-US" altLang="zh-CN" smtClean="0"/>
              <a:t>1/15/2016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4383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of disorders</a:t>
            </a:r>
            <a:endParaRPr lang="zh-CN" altLang="en-US" dirty="0"/>
          </a:p>
        </p:txBody>
      </p:sp>
      <p:sp>
        <p:nvSpPr>
          <p:cNvPr id="20" name="Freeform 19"/>
          <p:cNvSpPr/>
          <p:nvPr/>
        </p:nvSpPr>
        <p:spPr>
          <a:xfrm>
            <a:off x="289821" y="4277732"/>
            <a:ext cx="1205998" cy="915328"/>
          </a:xfrm>
          <a:custGeom>
            <a:avLst/>
            <a:gdLst>
              <a:gd name="connsiteX0" fmla="*/ 0 w 1326598"/>
              <a:gd name="connsiteY0" fmla="*/ 110755 h 1107547"/>
              <a:gd name="connsiteX1" fmla="*/ 110755 w 1326598"/>
              <a:gd name="connsiteY1" fmla="*/ 0 h 1107547"/>
              <a:gd name="connsiteX2" fmla="*/ 1215843 w 1326598"/>
              <a:gd name="connsiteY2" fmla="*/ 0 h 1107547"/>
              <a:gd name="connsiteX3" fmla="*/ 1326598 w 1326598"/>
              <a:gd name="connsiteY3" fmla="*/ 110755 h 1107547"/>
              <a:gd name="connsiteX4" fmla="*/ 1326598 w 1326598"/>
              <a:gd name="connsiteY4" fmla="*/ 996792 h 1107547"/>
              <a:gd name="connsiteX5" fmla="*/ 1215843 w 1326598"/>
              <a:gd name="connsiteY5" fmla="*/ 1107547 h 1107547"/>
              <a:gd name="connsiteX6" fmla="*/ 110755 w 1326598"/>
              <a:gd name="connsiteY6" fmla="*/ 1107547 h 1107547"/>
              <a:gd name="connsiteX7" fmla="*/ 0 w 1326598"/>
              <a:gd name="connsiteY7" fmla="*/ 996792 h 1107547"/>
              <a:gd name="connsiteX8" fmla="*/ 0 w 1326598"/>
              <a:gd name="connsiteY8" fmla="*/ 110755 h 110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598" h="1107547">
                <a:moveTo>
                  <a:pt x="0" y="110755"/>
                </a:moveTo>
                <a:cubicBezTo>
                  <a:pt x="0" y="49587"/>
                  <a:pt x="49587" y="0"/>
                  <a:pt x="110755" y="0"/>
                </a:cubicBezTo>
                <a:lnTo>
                  <a:pt x="1215843" y="0"/>
                </a:lnTo>
                <a:cubicBezTo>
                  <a:pt x="1277011" y="0"/>
                  <a:pt x="1326598" y="49587"/>
                  <a:pt x="1326598" y="110755"/>
                </a:cubicBezTo>
                <a:lnTo>
                  <a:pt x="1326598" y="996792"/>
                </a:lnTo>
                <a:cubicBezTo>
                  <a:pt x="1326598" y="1057960"/>
                  <a:pt x="1277011" y="1107547"/>
                  <a:pt x="1215843" y="1107547"/>
                </a:cubicBezTo>
                <a:lnTo>
                  <a:pt x="110755" y="1107547"/>
                </a:lnTo>
                <a:cubicBezTo>
                  <a:pt x="49587" y="1107547"/>
                  <a:pt x="0" y="1057960"/>
                  <a:pt x="0" y="996792"/>
                </a:cubicBezTo>
                <a:lnTo>
                  <a:pt x="0" y="110755"/>
                </a:lnTo>
                <a:close/>
              </a:path>
            </a:pathLst>
          </a:custGeom>
        </p:spPr>
        <p:style>
          <a:lnRef idx="3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6618" tIns="36618" rIns="36618" bIns="36618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/>
              <a:t>disorder</a:t>
            </a:r>
            <a:endParaRPr lang="zh-CN" altLang="en-US" sz="2400" dirty="0"/>
          </a:p>
        </p:txBody>
      </p:sp>
      <p:sp>
        <p:nvSpPr>
          <p:cNvPr id="21" name="Freeform 20"/>
          <p:cNvSpPr/>
          <p:nvPr/>
        </p:nvSpPr>
        <p:spPr>
          <a:xfrm rot="17706456">
            <a:off x="952164" y="3832303"/>
            <a:ext cx="1934480" cy="54492"/>
          </a:xfrm>
          <a:custGeom>
            <a:avLst/>
            <a:gdLst>
              <a:gd name="connsiteX0" fmla="*/ 0 w 1934480"/>
              <a:gd name="connsiteY0" fmla="*/ 27246 h 54492"/>
              <a:gd name="connsiteX1" fmla="*/ 1934480 w 1934480"/>
              <a:gd name="connsiteY1" fmla="*/ 27246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4480" h="54492">
                <a:moveTo>
                  <a:pt x="0" y="27246"/>
                </a:moveTo>
                <a:lnTo>
                  <a:pt x="1934480" y="2724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7596" tIns="-37879" rIns="967596" bIns="-37877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/>
          </a:p>
        </p:txBody>
      </p:sp>
      <p:sp>
        <p:nvSpPr>
          <p:cNvPr id="23" name="Freeform 22"/>
          <p:cNvSpPr/>
          <p:nvPr/>
        </p:nvSpPr>
        <p:spPr>
          <a:xfrm>
            <a:off x="1508985" y="4708151"/>
            <a:ext cx="820837" cy="54492"/>
          </a:xfrm>
          <a:custGeom>
            <a:avLst/>
            <a:gdLst>
              <a:gd name="connsiteX0" fmla="*/ 0 w 820837"/>
              <a:gd name="connsiteY0" fmla="*/ 27246 h 54492"/>
              <a:gd name="connsiteX1" fmla="*/ 820837 w 820837"/>
              <a:gd name="connsiteY1" fmla="*/ 27246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0837" h="54492">
                <a:moveTo>
                  <a:pt x="0" y="27246"/>
                </a:moveTo>
                <a:lnTo>
                  <a:pt x="820837" y="2724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7596" tIns="-37879" rIns="967596" bIns="-37877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/>
          </a:p>
        </p:txBody>
      </p:sp>
      <p:sp>
        <p:nvSpPr>
          <p:cNvPr id="25" name="Freeform 24"/>
          <p:cNvSpPr/>
          <p:nvPr/>
        </p:nvSpPr>
        <p:spPr>
          <a:xfrm rot="3893544">
            <a:off x="952164" y="5583999"/>
            <a:ext cx="1934480" cy="54492"/>
          </a:xfrm>
          <a:custGeom>
            <a:avLst/>
            <a:gdLst>
              <a:gd name="connsiteX0" fmla="*/ 0 w 1934480"/>
              <a:gd name="connsiteY0" fmla="*/ 27246 h 54492"/>
              <a:gd name="connsiteX1" fmla="*/ 1934480 w 1934480"/>
              <a:gd name="connsiteY1" fmla="*/ 27246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4480" h="54492">
                <a:moveTo>
                  <a:pt x="0" y="27246"/>
                </a:moveTo>
                <a:lnTo>
                  <a:pt x="1934480" y="2724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7596" tIns="-37879" rIns="967596" bIns="-37877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/>
          </a:p>
        </p:txBody>
      </p:sp>
      <p:grpSp>
        <p:nvGrpSpPr>
          <p:cNvPr id="6" name="Group 5"/>
          <p:cNvGrpSpPr/>
          <p:nvPr/>
        </p:nvGrpSpPr>
        <p:grpSpPr>
          <a:xfrm>
            <a:off x="2150711" y="5562252"/>
            <a:ext cx="4237855" cy="1292649"/>
            <a:chOff x="2150711" y="5562252"/>
            <a:chExt cx="4237855" cy="1292649"/>
          </a:xfrm>
        </p:grpSpPr>
        <p:sp>
          <p:nvSpPr>
            <p:cNvPr id="26" name="Freeform 25"/>
            <p:cNvSpPr/>
            <p:nvPr/>
          </p:nvSpPr>
          <p:spPr>
            <a:xfrm>
              <a:off x="2150711" y="5650467"/>
              <a:ext cx="2197784" cy="1142814"/>
            </a:xfrm>
            <a:custGeom>
              <a:avLst/>
              <a:gdLst>
                <a:gd name="connsiteX0" fmla="*/ 0 w 2197784"/>
                <a:gd name="connsiteY0" fmla="*/ 152108 h 1521084"/>
                <a:gd name="connsiteX1" fmla="*/ 152108 w 2197784"/>
                <a:gd name="connsiteY1" fmla="*/ 0 h 1521084"/>
                <a:gd name="connsiteX2" fmla="*/ 2045676 w 2197784"/>
                <a:gd name="connsiteY2" fmla="*/ 0 h 1521084"/>
                <a:gd name="connsiteX3" fmla="*/ 2197784 w 2197784"/>
                <a:gd name="connsiteY3" fmla="*/ 152108 h 1521084"/>
                <a:gd name="connsiteX4" fmla="*/ 2197784 w 2197784"/>
                <a:gd name="connsiteY4" fmla="*/ 1368976 h 1521084"/>
                <a:gd name="connsiteX5" fmla="*/ 2045676 w 2197784"/>
                <a:gd name="connsiteY5" fmla="*/ 1521084 h 1521084"/>
                <a:gd name="connsiteX6" fmla="*/ 152108 w 2197784"/>
                <a:gd name="connsiteY6" fmla="*/ 1521084 h 1521084"/>
                <a:gd name="connsiteX7" fmla="*/ 0 w 2197784"/>
                <a:gd name="connsiteY7" fmla="*/ 1368976 h 1521084"/>
                <a:gd name="connsiteX8" fmla="*/ 0 w 2197784"/>
                <a:gd name="connsiteY8" fmla="*/ 152108 h 15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7784" h="1521084">
                  <a:moveTo>
                    <a:pt x="0" y="152108"/>
                  </a:moveTo>
                  <a:cubicBezTo>
                    <a:pt x="0" y="68101"/>
                    <a:pt x="68101" y="0"/>
                    <a:pt x="152108" y="0"/>
                  </a:cubicBezTo>
                  <a:lnTo>
                    <a:pt x="2045676" y="0"/>
                  </a:lnTo>
                  <a:cubicBezTo>
                    <a:pt x="2129683" y="0"/>
                    <a:pt x="2197784" y="68101"/>
                    <a:pt x="2197784" y="152108"/>
                  </a:cubicBezTo>
                  <a:lnTo>
                    <a:pt x="2197784" y="1368976"/>
                  </a:lnTo>
                  <a:cubicBezTo>
                    <a:pt x="2197784" y="1452983"/>
                    <a:pt x="2129683" y="1521084"/>
                    <a:pt x="2045676" y="1521084"/>
                  </a:cubicBezTo>
                  <a:lnTo>
                    <a:pt x="152108" y="1521084"/>
                  </a:lnTo>
                  <a:cubicBezTo>
                    <a:pt x="68101" y="1521084"/>
                    <a:pt x="0" y="1452983"/>
                    <a:pt x="0" y="1368976"/>
                  </a:cubicBezTo>
                  <a:lnTo>
                    <a:pt x="0" y="152108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981" tIns="55981" rIns="55981" bIns="55981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1800" b="1" i="1" kern="1200" dirty="0" smtClean="0">
                  <a:solidFill>
                    <a:srgbClr val="FF0000"/>
                  </a:solidFill>
                  <a:latin typeface="+mn-lt"/>
                </a:rPr>
                <a:t>fluctuating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>
                  <a:latin typeface="+mn-lt"/>
                </a:rPr>
                <a:t>(both position and time dependent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17" y="5562252"/>
              <a:ext cx="1292649" cy="1292649"/>
            </a:xfrm>
            <a:prstGeom prst="rect">
              <a:avLst/>
            </a:prstGeom>
          </p:spPr>
        </p:pic>
        <p:sp>
          <p:nvSpPr>
            <p:cNvPr id="95" name="Freeform 94"/>
            <p:cNvSpPr/>
            <p:nvPr/>
          </p:nvSpPr>
          <p:spPr>
            <a:xfrm rot="21589021">
              <a:off x="4326650" y="6279079"/>
              <a:ext cx="583927" cy="24760"/>
            </a:xfrm>
            <a:custGeom>
              <a:avLst/>
              <a:gdLst>
                <a:gd name="connsiteX0" fmla="*/ 0 w 583927"/>
                <a:gd name="connsiteY0" fmla="*/ 12380 h 24760"/>
                <a:gd name="connsiteX1" fmla="*/ 583927 w 583927"/>
                <a:gd name="connsiteY1" fmla="*/ 12380 h 2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927" h="24760">
                  <a:moveTo>
                    <a:pt x="0" y="12380"/>
                  </a:moveTo>
                  <a:lnTo>
                    <a:pt x="583927" y="1238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0065" tIns="-2218" rIns="290065" bIns="-221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n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50711" y="899138"/>
            <a:ext cx="9968887" cy="3453734"/>
            <a:chOff x="2150711" y="899138"/>
            <a:chExt cx="9968887" cy="3453734"/>
          </a:xfrm>
        </p:grpSpPr>
        <p:sp>
          <p:nvSpPr>
            <p:cNvPr id="22" name="Freeform 21"/>
            <p:cNvSpPr/>
            <p:nvPr/>
          </p:nvSpPr>
          <p:spPr>
            <a:xfrm>
              <a:off x="2150711" y="1844040"/>
              <a:ext cx="2195198" cy="1521084"/>
            </a:xfrm>
            <a:custGeom>
              <a:avLst/>
              <a:gdLst>
                <a:gd name="connsiteX0" fmla="*/ 0 w 2195198"/>
                <a:gd name="connsiteY0" fmla="*/ 152108 h 1521084"/>
                <a:gd name="connsiteX1" fmla="*/ 152108 w 2195198"/>
                <a:gd name="connsiteY1" fmla="*/ 0 h 1521084"/>
                <a:gd name="connsiteX2" fmla="*/ 2043090 w 2195198"/>
                <a:gd name="connsiteY2" fmla="*/ 0 h 1521084"/>
                <a:gd name="connsiteX3" fmla="*/ 2195198 w 2195198"/>
                <a:gd name="connsiteY3" fmla="*/ 152108 h 1521084"/>
                <a:gd name="connsiteX4" fmla="*/ 2195198 w 2195198"/>
                <a:gd name="connsiteY4" fmla="*/ 1368976 h 1521084"/>
                <a:gd name="connsiteX5" fmla="*/ 2043090 w 2195198"/>
                <a:gd name="connsiteY5" fmla="*/ 1521084 h 1521084"/>
                <a:gd name="connsiteX6" fmla="*/ 152108 w 2195198"/>
                <a:gd name="connsiteY6" fmla="*/ 1521084 h 1521084"/>
                <a:gd name="connsiteX7" fmla="*/ 0 w 2195198"/>
                <a:gd name="connsiteY7" fmla="*/ 1368976 h 1521084"/>
                <a:gd name="connsiteX8" fmla="*/ 0 w 2195198"/>
                <a:gd name="connsiteY8" fmla="*/ 152108 h 15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5198" h="1521084">
                  <a:moveTo>
                    <a:pt x="0" y="152108"/>
                  </a:moveTo>
                  <a:cubicBezTo>
                    <a:pt x="0" y="68101"/>
                    <a:pt x="68101" y="0"/>
                    <a:pt x="152108" y="0"/>
                  </a:cubicBezTo>
                  <a:lnTo>
                    <a:pt x="2043090" y="0"/>
                  </a:lnTo>
                  <a:cubicBezTo>
                    <a:pt x="2127097" y="0"/>
                    <a:pt x="2195198" y="68101"/>
                    <a:pt x="2195198" y="152108"/>
                  </a:cubicBezTo>
                  <a:lnTo>
                    <a:pt x="2195198" y="1368976"/>
                  </a:lnTo>
                  <a:cubicBezTo>
                    <a:pt x="2195198" y="1452983"/>
                    <a:pt x="2127097" y="1521084"/>
                    <a:pt x="2043090" y="1521084"/>
                  </a:cubicBezTo>
                  <a:lnTo>
                    <a:pt x="152108" y="1521084"/>
                  </a:lnTo>
                  <a:cubicBezTo>
                    <a:pt x="68101" y="1521084"/>
                    <a:pt x="0" y="1452983"/>
                    <a:pt x="0" y="1368976"/>
                  </a:cubicBezTo>
                  <a:lnTo>
                    <a:pt x="0" y="152108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981" tIns="55981" rIns="55981" bIns="55981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b="1" i="1" kern="1200" dirty="0" smtClean="0">
                  <a:solidFill>
                    <a:srgbClr val="FF0000"/>
                  </a:solidFill>
                  <a:latin typeface="+mn-lt"/>
                </a:rPr>
                <a:t>static</a:t>
              </a:r>
              <a:r>
                <a:rPr lang="en-US" altLang="zh-CN" sz="1800" kern="1200" dirty="0" smtClean="0">
                  <a:latin typeface="+mn-lt"/>
                </a:rPr>
                <a:t/>
              </a:r>
              <a:br>
                <a:rPr lang="en-US" altLang="zh-CN" sz="1800" kern="1200" dirty="0" smtClean="0">
                  <a:latin typeface="+mn-lt"/>
                </a:rPr>
              </a:br>
              <a:r>
                <a:rPr lang="en-US" altLang="zh-CN" sz="1800" kern="1200" dirty="0" smtClean="0">
                  <a:latin typeface="+mn-lt"/>
                </a:rPr>
                <a:t>(position-dependent)</a:t>
              </a:r>
              <a:endParaRPr lang="zh-CN" altLang="en-US" sz="1800" kern="1200" dirty="0">
                <a:latin typeface="+mn-lt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729850" y="1188846"/>
              <a:ext cx="1976396" cy="548389"/>
            </a:xfrm>
            <a:custGeom>
              <a:avLst/>
              <a:gdLst>
                <a:gd name="connsiteX0" fmla="*/ 0 w 1796722"/>
                <a:gd name="connsiteY0" fmla="*/ 72991 h 729906"/>
                <a:gd name="connsiteX1" fmla="*/ 72991 w 1796722"/>
                <a:gd name="connsiteY1" fmla="*/ 0 h 729906"/>
                <a:gd name="connsiteX2" fmla="*/ 1723731 w 1796722"/>
                <a:gd name="connsiteY2" fmla="*/ 0 h 729906"/>
                <a:gd name="connsiteX3" fmla="*/ 1796722 w 1796722"/>
                <a:gd name="connsiteY3" fmla="*/ 72991 h 729906"/>
                <a:gd name="connsiteX4" fmla="*/ 1796722 w 1796722"/>
                <a:gd name="connsiteY4" fmla="*/ 656915 h 729906"/>
                <a:gd name="connsiteX5" fmla="*/ 1723731 w 1796722"/>
                <a:gd name="connsiteY5" fmla="*/ 729906 h 729906"/>
                <a:gd name="connsiteX6" fmla="*/ 72991 w 1796722"/>
                <a:gd name="connsiteY6" fmla="*/ 729906 h 729906"/>
                <a:gd name="connsiteX7" fmla="*/ 0 w 1796722"/>
                <a:gd name="connsiteY7" fmla="*/ 656915 h 729906"/>
                <a:gd name="connsiteX8" fmla="*/ 0 w 1796722"/>
                <a:gd name="connsiteY8" fmla="*/ 72991 h 72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722" h="729906">
                  <a:moveTo>
                    <a:pt x="0" y="72991"/>
                  </a:moveTo>
                  <a:cubicBezTo>
                    <a:pt x="0" y="32679"/>
                    <a:pt x="32679" y="0"/>
                    <a:pt x="72991" y="0"/>
                  </a:cubicBezTo>
                  <a:lnTo>
                    <a:pt x="1723731" y="0"/>
                  </a:lnTo>
                  <a:cubicBezTo>
                    <a:pt x="1764043" y="0"/>
                    <a:pt x="1796722" y="32679"/>
                    <a:pt x="1796722" y="72991"/>
                  </a:cubicBezTo>
                  <a:lnTo>
                    <a:pt x="1796722" y="656915"/>
                  </a:lnTo>
                  <a:cubicBezTo>
                    <a:pt x="1796722" y="697227"/>
                    <a:pt x="1764043" y="729906"/>
                    <a:pt x="1723731" y="729906"/>
                  </a:cubicBezTo>
                  <a:lnTo>
                    <a:pt x="72991" y="729906"/>
                  </a:lnTo>
                  <a:cubicBezTo>
                    <a:pt x="32679" y="729906"/>
                    <a:pt x="0" y="697227"/>
                    <a:pt x="0" y="656915"/>
                  </a:cubicBezTo>
                  <a:lnTo>
                    <a:pt x="0" y="72991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618" tIns="36618" rIns="36618" bIns="3661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>
                  <a:latin typeface="+mn-lt"/>
                </a:rPr>
                <a:t>diagonal</a:t>
              </a:r>
              <a:endParaRPr lang="zh-CN" altLang="en-US" sz="2400" kern="1200" dirty="0">
                <a:latin typeface="+mn-lt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4729850" y="2354953"/>
              <a:ext cx="1976396" cy="548389"/>
            </a:xfrm>
            <a:custGeom>
              <a:avLst/>
              <a:gdLst>
                <a:gd name="connsiteX0" fmla="*/ 0 w 1796722"/>
                <a:gd name="connsiteY0" fmla="*/ 72991 h 729906"/>
                <a:gd name="connsiteX1" fmla="*/ 72991 w 1796722"/>
                <a:gd name="connsiteY1" fmla="*/ 0 h 729906"/>
                <a:gd name="connsiteX2" fmla="*/ 1723731 w 1796722"/>
                <a:gd name="connsiteY2" fmla="*/ 0 h 729906"/>
                <a:gd name="connsiteX3" fmla="*/ 1796722 w 1796722"/>
                <a:gd name="connsiteY3" fmla="*/ 72991 h 729906"/>
                <a:gd name="connsiteX4" fmla="*/ 1796722 w 1796722"/>
                <a:gd name="connsiteY4" fmla="*/ 656915 h 729906"/>
                <a:gd name="connsiteX5" fmla="*/ 1723731 w 1796722"/>
                <a:gd name="connsiteY5" fmla="*/ 729906 h 729906"/>
                <a:gd name="connsiteX6" fmla="*/ 72991 w 1796722"/>
                <a:gd name="connsiteY6" fmla="*/ 729906 h 729906"/>
                <a:gd name="connsiteX7" fmla="*/ 0 w 1796722"/>
                <a:gd name="connsiteY7" fmla="*/ 656915 h 729906"/>
                <a:gd name="connsiteX8" fmla="*/ 0 w 1796722"/>
                <a:gd name="connsiteY8" fmla="*/ 72991 h 72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722" h="729906">
                  <a:moveTo>
                    <a:pt x="0" y="72991"/>
                  </a:moveTo>
                  <a:cubicBezTo>
                    <a:pt x="0" y="32679"/>
                    <a:pt x="32679" y="0"/>
                    <a:pt x="72991" y="0"/>
                  </a:cubicBezTo>
                  <a:lnTo>
                    <a:pt x="1723731" y="0"/>
                  </a:lnTo>
                  <a:cubicBezTo>
                    <a:pt x="1764043" y="0"/>
                    <a:pt x="1796722" y="32679"/>
                    <a:pt x="1796722" y="72991"/>
                  </a:cubicBezTo>
                  <a:lnTo>
                    <a:pt x="1796722" y="656915"/>
                  </a:lnTo>
                  <a:cubicBezTo>
                    <a:pt x="1796722" y="697227"/>
                    <a:pt x="1764043" y="729906"/>
                    <a:pt x="1723731" y="729906"/>
                  </a:cubicBezTo>
                  <a:lnTo>
                    <a:pt x="72991" y="729906"/>
                  </a:lnTo>
                  <a:cubicBezTo>
                    <a:pt x="32679" y="729906"/>
                    <a:pt x="0" y="697227"/>
                    <a:pt x="0" y="656915"/>
                  </a:cubicBezTo>
                  <a:lnTo>
                    <a:pt x="0" y="72991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618" tIns="36618" rIns="36618" bIns="3661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dirty="0" smtClean="0"/>
                <a:t>off-</a:t>
              </a:r>
              <a:r>
                <a:rPr lang="en-US" altLang="zh-CN" sz="2400" kern="1200" dirty="0" smtClean="0">
                  <a:latin typeface="+mn-lt"/>
                </a:rPr>
                <a:t>diagonal</a:t>
              </a:r>
              <a:endParaRPr lang="zh-CN" altLang="en-US" sz="2400" kern="1200" dirty="0">
                <a:latin typeface="+mn-lt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29850" y="3521060"/>
              <a:ext cx="1976396" cy="548389"/>
            </a:xfrm>
            <a:custGeom>
              <a:avLst/>
              <a:gdLst>
                <a:gd name="connsiteX0" fmla="*/ 0 w 1796722"/>
                <a:gd name="connsiteY0" fmla="*/ 72991 h 729906"/>
                <a:gd name="connsiteX1" fmla="*/ 72991 w 1796722"/>
                <a:gd name="connsiteY1" fmla="*/ 0 h 729906"/>
                <a:gd name="connsiteX2" fmla="*/ 1723731 w 1796722"/>
                <a:gd name="connsiteY2" fmla="*/ 0 h 729906"/>
                <a:gd name="connsiteX3" fmla="*/ 1796722 w 1796722"/>
                <a:gd name="connsiteY3" fmla="*/ 72991 h 729906"/>
                <a:gd name="connsiteX4" fmla="*/ 1796722 w 1796722"/>
                <a:gd name="connsiteY4" fmla="*/ 656915 h 729906"/>
                <a:gd name="connsiteX5" fmla="*/ 1723731 w 1796722"/>
                <a:gd name="connsiteY5" fmla="*/ 729906 h 729906"/>
                <a:gd name="connsiteX6" fmla="*/ 72991 w 1796722"/>
                <a:gd name="connsiteY6" fmla="*/ 729906 h 729906"/>
                <a:gd name="connsiteX7" fmla="*/ 0 w 1796722"/>
                <a:gd name="connsiteY7" fmla="*/ 656915 h 729906"/>
                <a:gd name="connsiteX8" fmla="*/ 0 w 1796722"/>
                <a:gd name="connsiteY8" fmla="*/ 72991 h 72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722" h="729906">
                  <a:moveTo>
                    <a:pt x="0" y="72991"/>
                  </a:moveTo>
                  <a:cubicBezTo>
                    <a:pt x="0" y="32679"/>
                    <a:pt x="32679" y="0"/>
                    <a:pt x="72991" y="0"/>
                  </a:cubicBezTo>
                  <a:lnTo>
                    <a:pt x="1723731" y="0"/>
                  </a:lnTo>
                  <a:cubicBezTo>
                    <a:pt x="1764043" y="0"/>
                    <a:pt x="1796722" y="32679"/>
                    <a:pt x="1796722" y="72991"/>
                  </a:cubicBezTo>
                  <a:lnTo>
                    <a:pt x="1796722" y="656915"/>
                  </a:lnTo>
                  <a:cubicBezTo>
                    <a:pt x="1796722" y="697227"/>
                    <a:pt x="1764043" y="729906"/>
                    <a:pt x="1723731" y="729906"/>
                  </a:cubicBezTo>
                  <a:lnTo>
                    <a:pt x="72991" y="729906"/>
                  </a:lnTo>
                  <a:cubicBezTo>
                    <a:pt x="32679" y="729906"/>
                    <a:pt x="0" y="697227"/>
                    <a:pt x="0" y="656915"/>
                  </a:cubicBezTo>
                  <a:lnTo>
                    <a:pt x="0" y="72991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618" tIns="36618" rIns="36618" bIns="3661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>
                  <a:latin typeface="+mn-lt"/>
                </a:rPr>
                <a:t>mixed</a:t>
              </a:r>
              <a:endParaRPr lang="zh-CN" altLang="en-US" sz="2400" kern="1200" dirty="0">
                <a:latin typeface="+mn-lt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7301086" y="1131976"/>
              <a:ext cx="1456922" cy="826442"/>
              <a:chOff x="5183711" y="1320799"/>
              <a:chExt cx="2346387" cy="1771554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5308994" y="1320799"/>
                <a:ext cx="106285" cy="146805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5273040" y="2731389"/>
                <a:ext cx="2216571" cy="92202"/>
                <a:chOff x="5273040" y="3452749"/>
                <a:chExt cx="2216571" cy="92202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5273040" y="3505200"/>
                  <a:ext cx="221657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359400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864013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368626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873239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377852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Rounded Rectangle 39"/>
              <p:cNvSpPr/>
              <p:nvPr/>
            </p:nvSpPr>
            <p:spPr>
              <a:xfrm>
                <a:off x="5802545" y="1320799"/>
                <a:ext cx="106285" cy="146805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6296096" y="1320799"/>
                <a:ext cx="155612" cy="146805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6838974" y="1320799"/>
                <a:ext cx="106285" cy="146805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7332525" y="1320799"/>
                <a:ext cx="106285" cy="146805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274989" y="275379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0</a:t>
                </a:r>
                <a:endParaRPr lang="zh-CN" altLang="en-US" sz="16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758112" y="275379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1</a:t>
                </a:r>
                <a:endParaRPr lang="zh-CN" altLang="en-US" sz="16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241236" y="275379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2</a:t>
                </a:r>
                <a:endParaRPr lang="zh-CN" altLang="en-US" sz="16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729350" y="2753799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-1</a:t>
                </a:r>
                <a:endParaRPr lang="zh-CN" altLang="en-US" sz="16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183711" y="2753799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-2</a:t>
                </a:r>
                <a:endParaRPr lang="zh-CN" altLang="en-US" sz="16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7308364" y="2286958"/>
              <a:ext cx="1456922" cy="826442"/>
              <a:chOff x="4262063" y="3219856"/>
              <a:chExt cx="2346387" cy="1771554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4387346" y="3219856"/>
                <a:ext cx="106285" cy="146805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4351392" y="4630446"/>
                <a:ext cx="2216571" cy="92202"/>
                <a:chOff x="5273040" y="3452749"/>
                <a:chExt cx="2216571" cy="92202"/>
              </a:xfrm>
            </p:grpSpPr>
            <p:cxnSp>
              <p:nvCxnSpPr>
                <p:cNvPr id="67" name="Straight Connector 66"/>
                <p:cNvCxnSpPr/>
                <p:nvPr/>
              </p:nvCxnSpPr>
              <p:spPr>
                <a:xfrm>
                  <a:off x="5273040" y="3505200"/>
                  <a:ext cx="221657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359400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5864013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6368626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6873239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7377852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Rounded Rectangle 57"/>
              <p:cNvSpPr/>
              <p:nvPr/>
            </p:nvSpPr>
            <p:spPr>
              <a:xfrm>
                <a:off x="5002817" y="3219856"/>
                <a:ext cx="106285" cy="146805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5394768" y="3219856"/>
                <a:ext cx="109728" cy="146805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5785246" y="3219856"/>
                <a:ext cx="106285" cy="146805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6410877" y="3219856"/>
                <a:ext cx="106285" cy="146805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5353341" y="4652856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0</a:t>
                </a:r>
                <a:endParaRPr lang="zh-CN" altLang="en-US" sz="16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694224" y="4652856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1</a:t>
                </a:r>
                <a:endParaRPr lang="zh-CN" altLang="en-US" sz="16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319588" y="4652856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2</a:t>
                </a:r>
                <a:endParaRPr lang="zh-CN" altLang="en-US" sz="16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899142" y="4652856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-1</a:t>
                </a:r>
                <a:endParaRPr lang="zh-CN" altLang="en-US" sz="16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262063" y="4652856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-2</a:t>
                </a:r>
                <a:endParaRPr lang="zh-CN" altLang="en-US" sz="1600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323527" y="3443477"/>
              <a:ext cx="1456922" cy="909395"/>
              <a:chOff x="4286483" y="4994406"/>
              <a:chExt cx="2346387" cy="1772154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4411766" y="5005166"/>
                <a:ext cx="106285" cy="146805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375812" y="6415756"/>
                <a:ext cx="2216571" cy="92202"/>
                <a:chOff x="5273040" y="3452749"/>
                <a:chExt cx="2216571" cy="92202"/>
              </a:xfrm>
            </p:grpSpPr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273040" y="3505200"/>
                  <a:ext cx="221657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5359400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5864013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6368626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6873239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7377852" y="3452749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Rounded Rectangle 75"/>
              <p:cNvSpPr/>
              <p:nvPr/>
            </p:nvSpPr>
            <p:spPr>
              <a:xfrm>
                <a:off x="5005610" y="4994406"/>
                <a:ext cx="106285" cy="146805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5398868" y="5005166"/>
                <a:ext cx="155612" cy="146805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5788633" y="5005166"/>
                <a:ext cx="106285" cy="146805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6435297" y="5005166"/>
                <a:ext cx="106285" cy="146805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77761" y="6428006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0</a:t>
                </a:r>
                <a:endParaRPr lang="zh-CN" altLang="en-US" sz="16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708484" y="6428006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1</a:t>
                </a:r>
                <a:endParaRPr lang="zh-CN" altLang="en-US" sz="16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344008" y="6428006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2</a:t>
                </a:r>
                <a:endParaRPr lang="zh-CN" altLang="en-US" sz="1600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4901806" y="6428006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-1</a:t>
                </a:r>
                <a:endParaRPr lang="zh-CN" altLang="en-US" sz="16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4286483" y="6428006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-2</a:t>
                </a:r>
                <a:endParaRPr lang="zh-CN" altLang="en-US" sz="1600" dirty="0"/>
              </a:p>
            </p:txBody>
          </p:sp>
        </p:grpSp>
        <p:sp>
          <p:nvSpPr>
            <p:cNvPr id="91" name="Freeform 90"/>
            <p:cNvSpPr/>
            <p:nvPr/>
          </p:nvSpPr>
          <p:spPr>
            <a:xfrm rot="18000000">
              <a:off x="3996516" y="2043007"/>
              <a:ext cx="1371600" cy="24760"/>
            </a:xfrm>
            <a:custGeom>
              <a:avLst/>
              <a:gdLst>
                <a:gd name="connsiteX0" fmla="*/ 0 w 2010308"/>
                <a:gd name="connsiteY0" fmla="*/ 12380 h 24760"/>
                <a:gd name="connsiteX1" fmla="*/ 2010308 w 2010308"/>
                <a:gd name="connsiteY1" fmla="*/ 12380 h 2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308" h="24760">
                  <a:moveTo>
                    <a:pt x="0" y="12380"/>
                  </a:moveTo>
                  <a:lnTo>
                    <a:pt x="2010308" y="1238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7596" tIns="-37879" rIns="967596" bIns="-37877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n-lt"/>
              </a:endParaRPr>
            </a:p>
          </p:txBody>
        </p:sp>
        <p:sp>
          <p:nvSpPr>
            <p:cNvPr id="92" name="Freeform 91"/>
            <p:cNvSpPr/>
            <p:nvPr/>
          </p:nvSpPr>
          <p:spPr>
            <a:xfrm rot="21589021">
              <a:off x="4326649" y="2644459"/>
              <a:ext cx="583927" cy="24760"/>
            </a:xfrm>
            <a:custGeom>
              <a:avLst/>
              <a:gdLst>
                <a:gd name="connsiteX0" fmla="*/ 0 w 583927"/>
                <a:gd name="connsiteY0" fmla="*/ 12380 h 24760"/>
                <a:gd name="connsiteX1" fmla="*/ 583927 w 583927"/>
                <a:gd name="connsiteY1" fmla="*/ 12380 h 2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927" h="24760">
                  <a:moveTo>
                    <a:pt x="0" y="12380"/>
                  </a:moveTo>
                  <a:lnTo>
                    <a:pt x="583927" y="1238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0065" tIns="-2218" rIns="290065" bIns="-221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n-lt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 rot="3600000">
              <a:off x="3987663" y="3239641"/>
              <a:ext cx="1371600" cy="24760"/>
            </a:xfrm>
            <a:custGeom>
              <a:avLst/>
              <a:gdLst>
                <a:gd name="connsiteX0" fmla="*/ 0 w 1977161"/>
                <a:gd name="connsiteY0" fmla="*/ 12380 h 24760"/>
                <a:gd name="connsiteX1" fmla="*/ 1977161 w 1977161"/>
                <a:gd name="connsiteY1" fmla="*/ 12380 h 2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161" h="24760">
                  <a:moveTo>
                    <a:pt x="0" y="12380"/>
                  </a:moveTo>
                  <a:lnTo>
                    <a:pt x="1977161" y="1238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1851" tIns="-37050" rIns="951851" bIns="-3704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700" kern="1200"/>
            </a:p>
          </p:txBody>
        </p:sp>
        <p:sp>
          <p:nvSpPr>
            <p:cNvPr id="96" name="Freeform 95"/>
            <p:cNvSpPr/>
            <p:nvPr/>
          </p:nvSpPr>
          <p:spPr>
            <a:xfrm rot="21589021">
              <a:off x="6602874" y="1442896"/>
              <a:ext cx="583927" cy="24760"/>
            </a:xfrm>
            <a:custGeom>
              <a:avLst/>
              <a:gdLst>
                <a:gd name="connsiteX0" fmla="*/ 0 w 583927"/>
                <a:gd name="connsiteY0" fmla="*/ 12380 h 24760"/>
                <a:gd name="connsiteX1" fmla="*/ 583927 w 583927"/>
                <a:gd name="connsiteY1" fmla="*/ 12380 h 2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927" h="24760">
                  <a:moveTo>
                    <a:pt x="0" y="12380"/>
                  </a:moveTo>
                  <a:lnTo>
                    <a:pt x="583927" y="1238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0065" tIns="-2218" rIns="290065" bIns="-221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n-lt"/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 rot="21589021">
              <a:off x="6602874" y="2638106"/>
              <a:ext cx="583927" cy="24760"/>
            </a:xfrm>
            <a:custGeom>
              <a:avLst/>
              <a:gdLst>
                <a:gd name="connsiteX0" fmla="*/ 0 w 583927"/>
                <a:gd name="connsiteY0" fmla="*/ 12380 h 24760"/>
                <a:gd name="connsiteX1" fmla="*/ 583927 w 583927"/>
                <a:gd name="connsiteY1" fmla="*/ 12380 h 2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927" h="24760">
                  <a:moveTo>
                    <a:pt x="0" y="12380"/>
                  </a:moveTo>
                  <a:lnTo>
                    <a:pt x="583927" y="1238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0065" tIns="-2218" rIns="290065" bIns="-221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n-lt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 rot="21589021">
              <a:off x="6602874" y="3859940"/>
              <a:ext cx="583927" cy="24760"/>
            </a:xfrm>
            <a:custGeom>
              <a:avLst/>
              <a:gdLst>
                <a:gd name="connsiteX0" fmla="*/ 0 w 583927"/>
                <a:gd name="connsiteY0" fmla="*/ 12380 h 24760"/>
                <a:gd name="connsiteX1" fmla="*/ 583927 w 583927"/>
                <a:gd name="connsiteY1" fmla="*/ 12380 h 2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927" h="24760">
                  <a:moveTo>
                    <a:pt x="0" y="12380"/>
                  </a:moveTo>
                  <a:lnTo>
                    <a:pt x="583927" y="1238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0065" tIns="-2218" rIns="290065" bIns="-221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n-lt"/>
              </a:endParaRPr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693" y="899138"/>
              <a:ext cx="3200400" cy="111227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235" y="2116494"/>
              <a:ext cx="3200400" cy="1025306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9198" y="3365124"/>
              <a:ext cx="3200400" cy="928635"/>
            </a:xfrm>
            <a:prstGeom prst="rect">
              <a:avLst/>
            </a:prstGeom>
          </p:spPr>
        </p:pic>
      </p:grpSp>
      <p:sp>
        <p:nvSpPr>
          <p:cNvPr id="102" name="Rectangle 101"/>
          <p:cNvSpPr/>
          <p:nvPr/>
        </p:nvSpPr>
        <p:spPr>
          <a:xfrm>
            <a:off x="2245104" y="2208076"/>
            <a:ext cx="2241993" cy="87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Down">
              <a:avLst>
                <a:gd name="adj" fmla="val 73085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dirty="0" smtClean="0">
                <a:ln/>
                <a:solidFill>
                  <a:schemeClr val="accent4"/>
                </a:solidFill>
              </a:rPr>
              <a:t>Localization</a:t>
            </a:r>
            <a:endParaRPr lang="en-US" altLang="zh-CN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245104" y="5859926"/>
            <a:ext cx="2241993" cy="87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Down">
              <a:avLst>
                <a:gd name="adj" fmla="val 73085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dirty="0" smtClean="0">
                <a:ln/>
                <a:solidFill>
                  <a:schemeClr val="accent4"/>
                </a:solidFill>
              </a:rPr>
              <a:t>Decoherence?</a:t>
            </a:r>
            <a:endParaRPr lang="en-US" altLang="zh-CN" sz="4000" b="1" dirty="0">
              <a:ln/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0711" y="4194562"/>
            <a:ext cx="4237854" cy="1296383"/>
            <a:chOff x="2150711" y="4194562"/>
            <a:chExt cx="4237854" cy="1296383"/>
          </a:xfrm>
        </p:grpSpPr>
        <p:sp>
          <p:nvSpPr>
            <p:cNvPr id="24" name="Freeform 23"/>
            <p:cNvSpPr/>
            <p:nvPr/>
          </p:nvSpPr>
          <p:spPr>
            <a:xfrm>
              <a:off x="2150711" y="4233850"/>
              <a:ext cx="2195198" cy="1257095"/>
            </a:xfrm>
            <a:custGeom>
              <a:avLst/>
              <a:gdLst>
                <a:gd name="connsiteX0" fmla="*/ 0 w 2195198"/>
                <a:gd name="connsiteY0" fmla="*/ 152108 h 1521084"/>
                <a:gd name="connsiteX1" fmla="*/ 152108 w 2195198"/>
                <a:gd name="connsiteY1" fmla="*/ 0 h 1521084"/>
                <a:gd name="connsiteX2" fmla="*/ 2043090 w 2195198"/>
                <a:gd name="connsiteY2" fmla="*/ 0 h 1521084"/>
                <a:gd name="connsiteX3" fmla="*/ 2195198 w 2195198"/>
                <a:gd name="connsiteY3" fmla="*/ 152108 h 1521084"/>
                <a:gd name="connsiteX4" fmla="*/ 2195198 w 2195198"/>
                <a:gd name="connsiteY4" fmla="*/ 1368976 h 1521084"/>
                <a:gd name="connsiteX5" fmla="*/ 2043090 w 2195198"/>
                <a:gd name="connsiteY5" fmla="*/ 1521084 h 1521084"/>
                <a:gd name="connsiteX6" fmla="*/ 152108 w 2195198"/>
                <a:gd name="connsiteY6" fmla="*/ 1521084 h 1521084"/>
                <a:gd name="connsiteX7" fmla="*/ 0 w 2195198"/>
                <a:gd name="connsiteY7" fmla="*/ 1368976 h 1521084"/>
                <a:gd name="connsiteX8" fmla="*/ 0 w 2195198"/>
                <a:gd name="connsiteY8" fmla="*/ 152108 h 15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5198" h="1521084">
                  <a:moveTo>
                    <a:pt x="0" y="152108"/>
                  </a:moveTo>
                  <a:cubicBezTo>
                    <a:pt x="0" y="68101"/>
                    <a:pt x="68101" y="0"/>
                    <a:pt x="152108" y="0"/>
                  </a:cubicBezTo>
                  <a:lnTo>
                    <a:pt x="2043090" y="0"/>
                  </a:lnTo>
                  <a:cubicBezTo>
                    <a:pt x="2127097" y="0"/>
                    <a:pt x="2195198" y="68101"/>
                    <a:pt x="2195198" y="152108"/>
                  </a:cubicBezTo>
                  <a:lnTo>
                    <a:pt x="2195198" y="1368976"/>
                  </a:lnTo>
                  <a:cubicBezTo>
                    <a:pt x="2195198" y="1452983"/>
                    <a:pt x="2127097" y="1521084"/>
                    <a:pt x="2043090" y="1521084"/>
                  </a:cubicBezTo>
                  <a:lnTo>
                    <a:pt x="152108" y="1521084"/>
                  </a:lnTo>
                  <a:cubicBezTo>
                    <a:pt x="68101" y="1521084"/>
                    <a:pt x="0" y="1452983"/>
                    <a:pt x="0" y="1368976"/>
                  </a:cubicBezTo>
                  <a:lnTo>
                    <a:pt x="0" y="152108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981" tIns="55981" rIns="55981" bIns="55981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b="1" i="1" kern="1200" dirty="0" smtClean="0">
                  <a:solidFill>
                    <a:srgbClr val="FF0000"/>
                  </a:solidFill>
                  <a:latin typeface="+mn-lt"/>
                </a:rPr>
                <a:t>dynamic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>
                  <a:latin typeface="+mn-lt"/>
                </a:rPr>
                <a:t>(time-dependent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916" y="4194562"/>
              <a:ext cx="1292649" cy="1292649"/>
            </a:xfrm>
            <a:prstGeom prst="rect">
              <a:avLst/>
            </a:prstGeom>
          </p:spPr>
        </p:pic>
        <p:sp>
          <p:nvSpPr>
            <p:cNvPr id="94" name="Freeform 93"/>
            <p:cNvSpPr/>
            <p:nvPr/>
          </p:nvSpPr>
          <p:spPr>
            <a:xfrm rot="21589021">
              <a:off x="4326649" y="4901631"/>
              <a:ext cx="583927" cy="24760"/>
            </a:xfrm>
            <a:custGeom>
              <a:avLst/>
              <a:gdLst>
                <a:gd name="connsiteX0" fmla="*/ 0 w 583927"/>
                <a:gd name="connsiteY0" fmla="*/ 12380 h 24760"/>
                <a:gd name="connsiteX1" fmla="*/ 583927 w 583927"/>
                <a:gd name="connsiteY1" fmla="*/ 12380 h 2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927" h="24760">
                  <a:moveTo>
                    <a:pt x="0" y="12380"/>
                  </a:moveTo>
                  <a:lnTo>
                    <a:pt x="583927" y="1238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0065" tIns="-2218" rIns="290065" bIns="-221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n-lt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2245104" y="4339170"/>
            <a:ext cx="2241993" cy="87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Down">
              <a:avLst>
                <a:gd name="adj" fmla="val 73085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dirty="0" smtClean="0">
                <a:ln/>
                <a:solidFill>
                  <a:schemeClr val="accent4"/>
                </a:solidFill>
              </a:rPr>
              <a:t>Decoherence?</a:t>
            </a:r>
            <a:endParaRPr lang="en-US" altLang="zh-CN" sz="4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6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5" grpId="0"/>
      <p:bldP spid="1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0" y="2972934"/>
            <a:ext cx="9362836" cy="36856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Formalization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0" y="1344168"/>
            <a:ext cx="6270279" cy="56248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3237" y="81279"/>
            <a:ext cx="3497444" cy="3386127"/>
            <a:chOff x="7929796" y="81279"/>
            <a:chExt cx="4181802" cy="3680639"/>
          </a:xfrm>
        </p:grpSpPr>
        <p:grpSp>
          <p:nvGrpSpPr>
            <p:cNvPr id="9" name="Group 8"/>
            <p:cNvGrpSpPr/>
            <p:nvPr/>
          </p:nvGrpSpPr>
          <p:grpSpPr>
            <a:xfrm>
              <a:off x="8193376" y="81279"/>
              <a:ext cx="3918222" cy="3535681"/>
              <a:chOff x="2755052" y="1708852"/>
              <a:chExt cx="3234636" cy="3311521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3389940" y="4626294"/>
                <a:ext cx="0" cy="9220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896608" y="4626294"/>
                <a:ext cx="0" cy="9220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403276" y="4626294"/>
                <a:ext cx="0" cy="9220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909944" y="4626294"/>
                <a:ext cx="0" cy="9220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416612" y="4638544"/>
                <a:ext cx="0" cy="9220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048980" y="4699065"/>
                <a:ext cx="264255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>
                <a:off x="3287845" y="1708852"/>
                <a:ext cx="2205996" cy="2987041"/>
                <a:chOff x="3287845" y="1688532"/>
                <a:chExt cx="2205996" cy="2987041"/>
              </a:xfrm>
            </p:grpSpPr>
            <p:sp>
              <p:nvSpPr>
                <p:cNvPr id="57" name="Rounded Rectangle 56"/>
                <p:cNvSpPr/>
                <p:nvPr/>
              </p:nvSpPr>
              <p:spPr>
                <a:xfrm>
                  <a:off x="3287845" y="1688532"/>
                  <a:ext cx="182880" cy="2987041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4299403" y="1688532"/>
                  <a:ext cx="182880" cy="2987041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4805182" y="1688532"/>
                  <a:ext cx="182880" cy="2987041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5310961" y="1688532"/>
                  <a:ext cx="182880" cy="2987041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3793624" y="1688532"/>
                  <a:ext cx="182880" cy="2987041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7" name="Straight Connector 26"/>
              <p:cNvCxnSpPr/>
              <p:nvPr/>
            </p:nvCxnSpPr>
            <p:spPr>
              <a:xfrm>
                <a:off x="3048981" y="4238480"/>
                <a:ext cx="264255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048981" y="3777893"/>
                <a:ext cx="264255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048981" y="3317306"/>
                <a:ext cx="264255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048981" y="2856719"/>
                <a:ext cx="264255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048981" y="2396132"/>
                <a:ext cx="264255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048981" y="1935545"/>
                <a:ext cx="264255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3182993" y="4681819"/>
                <a:ext cx="2378050" cy="338554"/>
                <a:chOff x="3182993" y="4813899"/>
                <a:chExt cx="2378050" cy="338554"/>
              </a:xfrm>
            </p:grpSpPr>
            <p:sp>
              <p:nvSpPr>
                <p:cNvPr id="49" name="TextBox 48"/>
                <p:cNvSpPr txBox="1"/>
                <p:nvPr/>
              </p:nvSpPr>
              <p:spPr>
                <a:xfrm>
                  <a:off x="4258845" y="481389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/>
                    <a:t>0</a:t>
                  </a:r>
                  <a:endParaRPr lang="zh-CN" altLang="en-US" sz="1600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4765513" y="481389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/>
                    <a:t>1</a:t>
                  </a:r>
                  <a:endParaRPr lang="zh-CN" altLang="en-US" sz="1600" dirty="0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5272181" y="481389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/>
                    <a:t>2</a:t>
                  </a:r>
                  <a:endParaRPr lang="zh-CN" altLang="en-US" sz="1600" dirty="0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20919" y="4813899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/>
                    <a:t>-1</a:t>
                  </a:r>
                  <a:endParaRPr lang="zh-CN" altLang="en-US" sz="16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182993" y="4813899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/>
                    <a:t>-2</a:t>
                  </a:r>
                  <a:endParaRPr lang="zh-CN" altLang="en-US" sz="1600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2755052" y="1763095"/>
                <a:ext cx="458264" cy="3102075"/>
                <a:chOff x="2755052" y="1763095"/>
                <a:chExt cx="458264" cy="3102075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2809553" y="4526616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0</a:t>
                  </a:r>
                  <a:endParaRPr lang="zh-CN" altLang="en-US" sz="16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821577" y="4069203"/>
                  <a:ext cx="2648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altLang="zh-CN" sz="1600" dirty="0" smtClean="0"/>
                    <a:t>τ</a:t>
                  </a:r>
                  <a:endParaRPr lang="zh-CN" altLang="en-US" sz="16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2769478" y="3611790"/>
                  <a:ext cx="36901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/>
                    <a:t>2</a:t>
                  </a:r>
                  <a:r>
                    <a:rPr lang="el-GR" altLang="zh-CN" sz="1600" dirty="0" smtClean="0"/>
                    <a:t>τ</a:t>
                  </a:r>
                  <a:endParaRPr lang="zh-CN" altLang="en-US" sz="16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2769478" y="3165278"/>
                  <a:ext cx="36901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/>
                    <a:t>3</a:t>
                  </a:r>
                  <a:r>
                    <a:rPr lang="el-GR" altLang="zh-CN" sz="1600" dirty="0" smtClean="0"/>
                    <a:t>τ</a:t>
                  </a:r>
                  <a:endParaRPr lang="zh-CN" altLang="en-US" sz="16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755052" y="1763095"/>
                  <a:ext cx="3978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/>
                    <a:t>N</a:t>
                  </a:r>
                  <a:r>
                    <a:rPr lang="el-GR" altLang="zh-CN" sz="1600" dirty="0" smtClean="0"/>
                    <a:t>τ</a:t>
                  </a:r>
                  <a:endParaRPr lang="zh-CN" altLang="en-US" sz="16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857211" y="2281468"/>
                  <a:ext cx="356105" cy="246221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CN" sz="1600" dirty="0" smtClean="0"/>
                    <a:t>...</a:t>
                  </a:r>
                  <a:endParaRPr lang="zh-CN" altLang="en-US" sz="1600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2779183" y="2747071"/>
                  <a:ext cx="430887" cy="246221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CN" sz="1600" dirty="0" smtClean="0"/>
                    <a:t>...</a:t>
                  </a:r>
                  <a:endParaRPr lang="zh-CN" altLang="en-US" sz="1600" dirty="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5532313" y="2014868"/>
                <a:ext cx="457375" cy="2693241"/>
                <a:chOff x="5532313" y="2014868"/>
                <a:chExt cx="457375" cy="2693241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5557358" y="4338777"/>
                  <a:ext cx="4203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FF0000"/>
                      </a:solidFill>
                    </a:rPr>
                    <a:t>H</a:t>
                  </a:r>
                  <a:r>
                    <a:rPr lang="en-US" altLang="zh-CN" sz="1400" dirty="0" smtClean="0">
                      <a:solidFill>
                        <a:srgbClr val="FF0000"/>
                      </a:solidFill>
                    </a:rPr>
                    <a:t>1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5557358" y="3871158"/>
                  <a:ext cx="4203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FF0000"/>
                      </a:solidFill>
                    </a:rPr>
                    <a:t>H</a:t>
                  </a:r>
                  <a:r>
                    <a:rPr lang="en-US" altLang="zh-CN" sz="1400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5557358" y="3395658"/>
                  <a:ext cx="4203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FF0000"/>
                      </a:solidFill>
                    </a:rPr>
                    <a:t>H</a:t>
                  </a:r>
                  <a:r>
                    <a:rPr lang="en-US" altLang="zh-CN" sz="1400" dirty="0" smtClean="0">
                      <a:solidFill>
                        <a:srgbClr val="FF0000"/>
                      </a:solidFill>
                    </a:rPr>
                    <a:t>3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545336" y="2014868"/>
                  <a:ext cx="4443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FF0000"/>
                      </a:solidFill>
                    </a:rPr>
                    <a:t>H</a:t>
                  </a:r>
                  <a:r>
                    <a:rPr lang="en-US" altLang="zh-CN" sz="1400" dirty="0" smtClean="0">
                      <a:solidFill>
                        <a:srgbClr val="FF0000"/>
                      </a:solidFill>
                    </a:rPr>
                    <a:t>N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534677" y="2543357"/>
                  <a:ext cx="430887" cy="246221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CN" sz="1600" dirty="0" smtClean="0">
                      <a:solidFill>
                        <a:srgbClr val="FF0000"/>
                      </a:solidFill>
                    </a:rPr>
                    <a:t>...</a:t>
                  </a:r>
                  <a:endParaRPr lang="zh-CN" alt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532313" y="2967181"/>
                  <a:ext cx="430887" cy="246221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CN" sz="1600" dirty="0" smtClean="0">
                      <a:solidFill>
                        <a:srgbClr val="FF0000"/>
                      </a:solidFill>
                    </a:rPr>
                    <a:t>...</a:t>
                  </a:r>
                  <a:endParaRPr lang="zh-CN" altLang="en-US" sz="16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>
              <a:off x="7929796" y="2432706"/>
              <a:ext cx="2260128" cy="1329212"/>
              <a:chOff x="-54929" y="4880829"/>
              <a:chExt cx="2260128" cy="1329212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291559" y="6029384"/>
                <a:ext cx="914400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291559" y="5125732"/>
                <a:ext cx="0" cy="91440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1173365" y="5875495"/>
                <a:ext cx="1031834" cy="334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position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-54929" y="4880829"/>
                <a:ext cx="621822" cy="334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time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0" y="2059962"/>
            <a:ext cx="6666782" cy="6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3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51" y="4755952"/>
            <a:ext cx="1292649" cy="12926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Time-dependent disorders</a:t>
            </a:r>
            <a:endParaRPr lang="zh-CN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183890" y="1393408"/>
            <a:ext cx="58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The disorders are randomly generated in each unit time, but is position independent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7160" y="2011680"/>
            <a:ext cx="5902268" cy="4079374"/>
            <a:chOff x="25241" y="2103898"/>
            <a:chExt cx="5902268" cy="4079374"/>
          </a:xfrm>
        </p:grpSpPr>
        <p:grpSp>
          <p:nvGrpSpPr>
            <p:cNvPr id="25" name="Group 24"/>
            <p:cNvGrpSpPr/>
            <p:nvPr/>
          </p:nvGrpSpPr>
          <p:grpSpPr>
            <a:xfrm>
              <a:off x="25241" y="2103898"/>
              <a:ext cx="5902268" cy="4079374"/>
              <a:chOff x="25241" y="2103898"/>
              <a:chExt cx="5902268" cy="4079374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96562" y="2103898"/>
                <a:ext cx="5630947" cy="4006940"/>
                <a:chOff x="2091713" y="1708852"/>
                <a:chExt cx="4653674" cy="331152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883272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389940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3896608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403276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909944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416612" y="463854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923280" y="463854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35776" y="4699065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oup 41"/>
                <p:cNvGrpSpPr/>
                <p:nvPr/>
              </p:nvGrpSpPr>
              <p:grpSpPr>
                <a:xfrm>
                  <a:off x="2782066" y="1708852"/>
                  <a:ext cx="3217556" cy="2987041"/>
                  <a:chOff x="2782066" y="1688532"/>
                  <a:chExt cx="3217556" cy="2987041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2782066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3287845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4299403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4805182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5310961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5816742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3793624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2435776" y="4238480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35776" y="3777893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435776" y="3317306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2435776" y="2856719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2435776" y="2396132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435776" y="1935545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Group 52"/>
                <p:cNvGrpSpPr/>
                <p:nvPr/>
              </p:nvGrpSpPr>
              <p:grpSpPr>
                <a:xfrm>
                  <a:off x="2710443" y="4626088"/>
                  <a:ext cx="3397576" cy="394285"/>
                  <a:chOff x="2710443" y="4758168"/>
                  <a:chExt cx="3397576" cy="394285"/>
                </a:xfrm>
              </p:grpSpPr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258845" y="4813899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0</a:t>
                    </a:r>
                    <a:endParaRPr lang="zh-CN" altLang="en-US" sz="1600" dirty="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765513" y="4813899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1</a:t>
                    </a:r>
                    <a:endParaRPr lang="zh-CN" altLang="en-US" sz="1600" dirty="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272181" y="4813899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2</a:t>
                    </a:r>
                    <a:endParaRPr lang="zh-CN" altLang="en-US" sz="1600" dirty="0"/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3720919" y="4813899"/>
                    <a:ext cx="3513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-1</a:t>
                    </a:r>
                    <a:endParaRPr lang="zh-CN" altLang="en-US" sz="1600" dirty="0"/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182993" y="4813899"/>
                    <a:ext cx="3513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-2</a:t>
                    </a:r>
                    <a:endParaRPr lang="zh-CN" altLang="en-US" sz="1600" dirty="0"/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5769465" y="4758168"/>
                    <a:ext cx="338554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...</a:t>
                    </a:r>
                    <a:endParaRPr lang="zh-CN" altLang="en-US" sz="1600" dirty="0"/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10443" y="4784876"/>
                    <a:ext cx="338554" cy="2543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...</a:t>
                    </a:r>
                    <a:endParaRPr lang="zh-CN" altLang="en-US" sz="1600" dirty="0"/>
                  </a:p>
                </p:txBody>
              </p: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2091713" y="1763095"/>
                  <a:ext cx="458266" cy="3102075"/>
                  <a:chOff x="2091713" y="1763095"/>
                  <a:chExt cx="458266" cy="3102075"/>
                </a:xfrm>
              </p:grpSpPr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2146215" y="4526616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/>
                      <a:t>0</a:t>
                    </a:r>
                    <a:endParaRPr lang="zh-CN" altLang="en-US" sz="1600" dirty="0"/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2158238" y="4069203"/>
                    <a:ext cx="26481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altLang="zh-CN" sz="1600" dirty="0" smtClean="0"/>
                      <a:t>τ</a:t>
                    </a:r>
                    <a:endParaRPr lang="zh-CN" altLang="en-US" sz="1600" dirty="0"/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06140" y="3611790"/>
                    <a:ext cx="36901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2</a:t>
                    </a:r>
                    <a:r>
                      <a:rPr lang="el-GR" altLang="zh-CN" sz="1600" dirty="0" smtClean="0"/>
                      <a:t>τ</a:t>
                    </a:r>
                    <a:endParaRPr lang="zh-CN" altLang="en-US" sz="1600" dirty="0"/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106140" y="3165278"/>
                    <a:ext cx="36901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3</a:t>
                    </a:r>
                    <a:r>
                      <a:rPr lang="el-GR" altLang="zh-CN" sz="1600" dirty="0" smtClean="0"/>
                      <a:t>τ</a:t>
                    </a:r>
                    <a:endParaRPr lang="zh-CN" altLang="en-US" sz="1600" dirty="0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091713" y="1763095"/>
                    <a:ext cx="39786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N</a:t>
                    </a:r>
                    <a:r>
                      <a:rPr lang="el-GR" altLang="zh-CN" sz="1600" dirty="0" smtClean="0"/>
                      <a:t>τ</a:t>
                    </a:r>
                    <a:endParaRPr lang="zh-CN" altLang="en-US" sz="1600" dirty="0"/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193874" y="2281468"/>
                    <a:ext cx="356105" cy="246221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...</a:t>
                    </a:r>
                    <a:endParaRPr lang="zh-CN" altLang="en-US" sz="1600" dirty="0"/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115843" y="2747071"/>
                    <a:ext cx="430887" cy="246221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...</a:t>
                    </a:r>
                    <a:endParaRPr lang="zh-CN" altLang="en-US" sz="1600" dirty="0"/>
                  </a:p>
                </p:txBody>
              </p: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288013" y="2014868"/>
                  <a:ext cx="457374" cy="2693241"/>
                  <a:chOff x="6288013" y="2014868"/>
                  <a:chExt cx="457374" cy="2693241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6313057" y="4338777"/>
                    <a:ext cx="4203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H</a:t>
                    </a:r>
                    <a:r>
                      <a:rPr lang="en-US" altLang="zh-CN" sz="1400" dirty="0" smtClean="0">
                        <a:solidFill>
                          <a:srgbClr val="FF0000"/>
                        </a:solidFill>
                      </a:rPr>
                      <a:t>1</a:t>
                    </a:r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6313057" y="3871158"/>
                    <a:ext cx="4203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H</a:t>
                    </a:r>
                    <a:r>
                      <a:rPr lang="en-US" altLang="zh-CN" sz="1400" dirty="0">
                        <a:solidFill>
                          <a:srgbClr val="FF0000"/>
                        </a:solidFill>
                      </a:rPr>
                      <a:t>2</a:t>
                    </a:r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6313057" y="3395658"/>
                    <a:ext cx="4203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H</a:t>
                    </a:r>
                    <a:r>
                      <a:rPr lang="en-US" altLang="zh-CN" sz="1400" dirty="0" smtClean="0">
                        <a:solidFill>
                          <a:srgbClr val="FF0000"/>
                        </a:solidFill>
                      </a:rPr>
                      <a:t>3</a:t>
                    </a:r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6301035" y="2014868"/>
                    <a:ext cx="4443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H</a:t>
                    </a:r>
                    <a:r>
                      <a:rPr lang="en-US" altLang="zh-CN" sz="1400" dirty="0" smtClean="0">
                        <a:solidFill>
                          <a:srgbClr val="FF0000"/>
                        </a:solidFill>
                      </a:rPr>
                      <a:t>N</a:t>
                    </a:r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6290379" y="2543357"/>
                    <a:ext cx="430887" cy="246221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zh-CN" sz="1600" dirty="0" smtClean="0">
                        <a:solidFill>
                          <a:srgbClr val="FF0000"/>
                        </a:solidFill>
                      </a:rPr>
                      <a:t>...</a:t>
                    </a:r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6288013" y="2967181"/>
                    <a:ext cx="430887" cy="246221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zh-CN" sz="1600" dirty="0" smtClean="0">
                        <a:solidFill>
                          <a:srgbClr val="FF0000"/>
                        </a:solidFill>
                      </a:rPr>
                      <a:t>...</a:t>
                    </a:r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/>
              <p:cNvGrpSpPr/>
              <p:nvPr/>
            </p:nvGrpSpPr>
            <p:grpSpPr>
              <a:xfrm>
                <a:off x="25241" y="4856931"/>
                <a:ext cx="1940252" cy="1326341"/>
                <a:chOff x="25241" y="4856931"/>
                <a:chExt cx="1940252" cy="1326341"/>
              </a:xfrm>
            </p:grpSpPr>
            <p:cxnSp>
              <p:nvCxnSpPr>
                <p:cNvPr id="4" name="Straight Arrow Connector 3"/>
                <p:cNvCxnSpPr/>
                <p:nvPr/>
              </p:nvCxnSpPr>
              <p:spPr>
                <a:xfrm>
                  <a:off x="291559" y="6029384"/>
                  <a:ext cx="91440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V="1">
                  <a:off x="291559" y="5125732"/>
                  <a:ext cx="0" cy="91440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/>
                <p:cNvSpPr txBox="1"/>
                <p:nvPr/>
              </p:nvSpPr>
              <p:spPr>
                <a:xfrm>
                  <a:off x="1173365" y="5875495"/>
                  <a:ext cx="7921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position</a:t>
                  </a:r>
                  <a:endParaRPr lang="zh-CN" altLang="en-US" sz="1400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25241" y="4856931"/>
                  <a:ext cx="54165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time</a:t>
                  </a:r>
                  <a:endParaRPr lang="zh-CN" altLang="en-US" sz="1400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7" name="Explosion 1 86"/>
            <p:cNvSpPr/>
            <p:nvPr/>
          </p:nvSpPr>
          <p:spPr>
            <a:xfrm>
              <a:off x="4837763" y="5328529"/>
              <a:ext cx="189992" cy="243840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Explosion 1 87"/>
            <p:cNvSpPr/>
            <p:nvPr/>
          </p:nvSpPr>
          <p:spPr>
            <a:xfrm>
              <a:off x="4221855" y="5328529"/>
              <a:ext cx="189992" cy="243840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Explosion 1 88"/>
            <p:cNvSpPr/>
            <p:nvPr/>
          </p:nvSpPr>
          <p:spPr>
            <a:xfrm>
              <a:off x="1142300" y="5328529"/>
              <a:ext cx="189992" cy="243840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Explosion 1 89"/>
            <p:cNvSpPr/>
            <p:nvPr/>
          </p:nvSpPr>
          <p:spPr>
            <a:xfrm>
              <a:off x="1758211" y="5328529"/>
              <a:ext cx="189992" cy="243840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Explosion 1 90"/>
            <p:cNvSpPr/>
            <p:nvPr/>
          </p:nvSpPr>
          <p:spPr>
            <a:xfrm>
              <a:off x="2374122" y="5328529"/>
              <a:ext cx="189992" cy="243840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Explosion 1 91"/>
            <p:cNvSpPr/>
            <p:nvPr/>
          </p:nvSpPr>
          <p:spPr>
            <a:xfrm>
              <a:off x="2990033" y="5328529"/>
              <a:ext cx="189992" cy="243840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Explosion 1 92"/>
            <p:cNvSpPr/>
            <p:nvPr/>
          </p:nvSpPr>
          <p:spPr>
            <a:xfrm>
              <a:off x="3605944" y="5328529"/>
              <a:ext cx="189992" cy="243840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5-Point Star 93"/>
            <p:cNvSpPr/>
            <p:nvPr/>
          </p:nvSpPr>
          <p:spPr>
            <a:xfrm>
              <a:off x="4825714" y="4196760"/>
              <a:ext cx="189992" cy="24384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5-Point Star 94"/>
            <p:cNvSpPr/>
            <p:nvPr/>
          </p:nvSpPr>
          <p:spPr>
            <a:xfrm>
              <a:off x="1142583" y="4196760"/>
              <a:ext cx="189992" cy="24384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5-Point Star 95"/>
            <p:cNvSpPr/>
            <p:nvPr/>
          </p:nvSpPr>
          <p:spPr>
            <a:xfrm>
              <a:off x="4211858" y="4196760"/>
              <a:ext cx="189992" cy="24384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3598003" y="4196760"/>
              <a:ext cx="189992" cy="24384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5-Point Star 97"/>
            <p:cNvSpPr/>
            <p:nvPr/>
          </p:nvSpPr>
          <p:spPr>
            <a:xfrm>
              <a:off x="2984148" y="4196760"/>
              <a:ext cx="189992" cy="24384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5-Point Star 98"/>
            <p:cNvSpPr/>
            <p:nvPr/>
          </p:nvSpPr>
          <p:spPr>
            <a:xfrm>
              <a:off x="2370293" y="4196760"/>
              <a:ext cx="189992" cy="24384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5-Point Star 99"/>
            <p:cNvSpPr/>
            <p:nvPr/>
          </p:nvSpPr>
          <p:spPr>
            <a:xfrm>
              <a:off x="1756438" y="4196760"/>
              <a:ext cx="189992" cy="24384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Wave 100"/>
            <p:cNvSpPr/>
            <p:nvPr/>
          </p:nvSpPr>
          <p:spPr>
            <a:xfrm>
              <a:off x="1154675" y="3109756"/>
              <a:ext cx="189992" cy="243840"/>
            </a:xfrm>
            <a:prstGeom prst="wav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Wave 101"/>
            <p:cNvSpPr/>
            <p:nvPr/>
          </p:nvSpPr>
          <p:spPr>
            <a:xfrm>
              <a:off x="1766515" y="3109756"/>
              <a:ext cx="189992" cy="243840"/>
            </a:xfrm>
            <a:prstGeom prst="wav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Wave 102"/>
            <p:cNvSpPr/>
            <p:nvPr/>
          </p:nvSpPr>
          <p:spPr>
            <a:xfrm>
              <a:off x="2378355" y="3109756"/>
              <a:ext cx="189992" cy="243840"/>
            </a:xfrm>
            <a:prstGeom prst="wav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Wave 103"/>
            <p:cNvSpPr/>
            <p:nvPr/>
          </p:nvSpPr>
          <p:spPr>
            <a:xfrm>
              <a:off x="2990195" y="3109756"/>
              <a:ext cx="189992" cy="243840"/>
            </a:xfrm>
            <a:prstGeom prst="wav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Wave 104"/>
            <p:cNvSpPr/>
            <p:nvPr/>
          </p:nvSpPr>
          <p:spPr>
            <a:xfrm>
              <a:off x="3602035" y="3109756"/>
              <a:ext cx="189992" cy="243840"/>
            </a:xfrm>
            <a:prstGeom prst="wav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Wave 105"/>
            <p:cNvSpPr/>
            <p:nvPr/>
          </p:nvSpPr>
          <p:spPr>
            <a:xfrm>
              <a:off x="4213875" y="3109756"/>
              <a:ext cx="189992" cy="243840"/>
            </a:xfrm>
            <a:prstGeom prst="wav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Wave 109"/>
            <p:cNvSpPr/>
            <p:nvPr/>
          </p:nvSpPr>
          <p:spPr>
            <a:xfrm>
              <a:off x="4825714" y="3109756"/>
              <a:ext cx="189992" cy="243840"/>
            </a:xfrm>
            <a:prstGeom prst="wav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61" y="2398619"/>
            <a:ext cx="3168671" cy="7815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9" y="3331512"/>
            <a:ext cx="5119698" cy="904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729" y="4367942"/>
            <a:ext cx="3703641" cy="35817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344" y="5075350"/>
            <a:ext cx="4317104" cy="653853"/>
          </a:xfrm>
          <a:prstGeom prst="rect">
            <a:avLst/>
          </a:prstGeom>
          <a:ln w="19050">
            <a:solidFill>
              <a:srgbClr val="FF0000"/>
            </a:solidFill>
            <a:prstDash val="sysDot"/>
          </a:ln>
        </p:spPr>
      </p:pic>
      <p:sp>
        <p:nvSpPr>
          <p:cNvPr id="107" name="Freeform 106"/>
          <p:cNvSpPr/>
          <p:nvPr/>
        </p:nvSpPr>
        <p:spPr>
          <a:xfrm>
            <a:off x="6268729" y="6085264"/>
            <a:ext cx="5392228" cy="626881"/>
          </a:xfrm>
          <a:custGeom>
            <a:avLst/>
            <a:gdLst>
              <a:gd name="connsiteX0" fmla="*/ 0 w 1796722"/>
              <a:gd name="connsiteY0" fmla="*/ 72991 h 729906"/>
              <a:gd name="connsiteX1" fmla="*/ 72991 w 1796722"/>
              <a:gd name="connsiteY1" fmla="*/ 0 h 729906"/>
              <a:gd name="connsiteX2" fmla="*/ 1723731 w 1796722"/>
              <a:gd name="connsiteY2" fmla="*/ 0 h 729906"/>
              <a:gd name="connsiteX3" fmla="*/ 1796722 w 1796722"/>
              <a:gd name="connsiteY3" fmla="*/ 72991 h 729906"/>
              <a:gd name="connsiteX4" fmla="*/ 1796722 w 1796722"/>
              <a:gd name="connsiteY4" fmla="*/ 656915 h 729906"/>
              <a:gd name="connsiteX5" fmla="*/ 1723731 w 1796722"/>
              <a:gd name="connsiteY5" fmla="*/ 729906 h 729906"/>
              <a:gd name="connsiteX6" fmla="*/ 72991 w 1796722"/>
              <a:gd name="connsiteY6" fmla="*/ 729906 h 729906"/>
              <a:gd name="connsiteX7" fmla="*/ 0 w 1796722"/>
              <a:gd name="connsiteY7" fmla="*/ 656915 h 729906"/>
              <a:gd name="connsiteX8" fmla="*/ 0 w 1796722"/>
              <a:gd name="connsiteY8" fmla="*/ 72991 h 72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6722" h="729906">
                <a:moveTo>
                  <a:pt x="0" y="72991"/>
                </a:moveTo>
                <a:cubicBezTo>
                  <a:pt x="0" y="32679"/>
                  <a:pt x="32679" y="0"/>
                  <a:pt x="72991" y="0"/>
                </a:cubicBezTo>
                <a:lnTo>
                  <a:pt x="1723731" y="0"/>
                </a:lnTo>
                <a:cubicBezTo>
                  <a:pt x="1764043" y="0"/>
                  <a:pt x="1796722" y="32679"/>
                  <a:pt x="1796722" y="72991"/>
                </a:cubicBezTo>
                <a:lnTo>
                  <a:pt x="1796722" y="656915"/>
                </a:lnTo>
                <a:cubicBezTo>
                  <a:pt x="1796722" y="697227"/>
                  <a:pt x="1764043" y="729906"/>
                  <a:pt x="1723731" y="729906"/>
                </a:cubicBezTo>
                <a:lnTo>
                  <a:pt x="72991" y="729906"/>
                </a:lnTo>
                <a:cubicBezTo>
                  <a:pt x="32679" y="729906"/>
                  <a:pt x="0" y="697227"/>
                  <a:pt x="0" y="656915"/>
                </a:cubicBezTo>
                <a:lnTo>
                  <a:pt x="0" y="72991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6618" tIns="36618" rIns="36618" bIns="36618" numCol="1" spcCol="1270" anchor="ctr" anchorCtr="0">
            <a:no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i="1" dirty="0" smtClean="0">
                <a:solidFill>
                  <a:schemeClr val="bg1">
                    <a:lumMod val="50000"/>
                  </a:schemeClr>
                </a:solidFill>
                <a:hlinkClick r:id="rId7"/>
              </a:rPr>
              <a:t>arXiv:1510.08652</a:t>
            </a:r>
            <a:r>
              <a:rPr lang="en-US" altLang="zh-CN" sz="2000" i="1" dirty="0" smtClean="0">
                <a:solidFill>
                  <a:schemeClr val="bg1">
                    <a:lumMod val="50000"/>
                  </a:schemeClr>
                </a:solidFill>
              </a:rPr>
              <a:t> formulizes time-dependent disorders in a continuous way.</a:t>
            </a:r>
            <a:endParaRPr lang="zh-CN" altLang="en-US" sz="2000" i="1" kern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6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Fluctuating disorders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7160" y="2011680"/>
            <a:ext cx="5902268" cy="4079374"/>
            <a:chOff x="25241" y="2103898"/>
            <a:chExt cx="5902268" cy="4079374"/>
          </a:xfrm>
        </p:grpSpPr>
        <p:grpSp>
          <p:nvGrpSpPr>
            <p:cNvPr id="5" name="Group 4"/>
            <p:cNvGrpSpPr/>
            <p:nvPr/>
          </p:nvGrpSpPr>
          <p:grpSpPr>
            <a:xfrm>
              <a:off x="296562" y="2103898"/>
              <a:ext cx="5630947" cy="4006940"/>
              <a:chOff x="1278913" y="1344168"/>
              <a:chExt cx="4653674" cy="3311521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278913" y="1344168"/>
                <a:ext cx="4653674" cy="3311521"/>
                <a:chOff x="2091713" y="1708852"/>
                <a:chExt cx="4653674" cy="331152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883272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389940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3896608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403276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909944" y="462629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5416612" y="463854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923280" y="4638544"/>
                  <a:ext cx="0" cy="9220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2435776" y="4699065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>
                  <a:off x="2782066" y="1708852"/>
                  <a:ext cx="3217556" cy="2987041"/>
                  <a:chOff x="2782066" y="1688532"/>
                  <a:chExt cx="3217556" cy="2987041"/>
                </a:xfrm>
              </p:grpSpPr>
              <p:sp>
                <p:nvSpPr>
                  <p:cNvPr id="58" name="Rounded Rectangle 57"/>
                  <p:cNvSpPr/>
                  <p:nvPr/>
                </p:nvSpPr>
                <p:spPr>
                  <a:xfrm>
                    <a:off x="2782066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Rounded Rectangle 58"/>
                  <p:cNvSpPr/>
                  <p:nvPr/>
                </p:nvSpPr>
                <p:spPr>
                  <a:xfrm>
                    <a:off x="3287845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Rounded Rectangle 59"/>
                  <p:cNvSpPr/>
                  <p:nvPr/>
                </p:nvSpPr>
                <p:spPr>
                  <a:xfrm>
                    <a:off x="4299403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Rounded Rectangle 60"/>
                  <p:cNvSpPr/>
                  <p:nvPr/>
                </p:nvSpPr>
                <p:spPr>
                  <a:xfrm>
                    <a:off x="4805182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5310961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5816742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3793624" y="1688532"/>
                    <a:ext cx="182880" cy="2987041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435776" y="4238480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435776" y="3777893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35776" y="3317306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2435776" y="2856719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435776" y="2396132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35776" y="1935545"/>
                  <a:ext cx="3868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>
                  <a:off x="2710443" y="4626088"/>
                  <a:ext cx="3397576" cy="394285"/>
                  <a:chOff x="2710443" y="4758168"/>
                  <a:chExt cx="3397576" cy="394285"/>
                </a:xfrm>
              </p:grpSpPr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4258845" y="4813899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0</a:t>
                    </a:r>
                    <a:endParaRPr lang="zh-CN" altLang="en-US" sz="1600" dirty="0"/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765513" y="4813899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1</a:t>
                    </a:r>
                    <a:endParaRPr lang="zh-CN" altLang="en-US" sz="1600" dirty="0"/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5272181" y="4813899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2</a:t>
                    </a:r>
                    <a:endParaRPr lang="zh-CN" altLang="en-US" sz="1600" dirty="0"/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3720919" y="4813899"/>
                    <a:ext cx="3513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-1</a:t>
                    </a:r>
                    <a:endParaRPr lang="zh-CN" altLang="en-US" sz="1600" dirty="0"/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3182993" y="4813899"/>
                    <a:ext cx="3513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-2</a:t>
                    </a:r>
                    <a:endParaRPr lang="zh-CN" altLang="en-US" sz="1600" dirty="0"/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769465" y="4758168"/>
                    <a:ext cx="338554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...</a:t>
                    </a:r>
                    <a:endParaRPr lang="zh-CN" altLang="en-US" sz="1600" dirty="0"/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710443" y="4784876"/>
                    <a:ext cx="338554" cy="2543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...</a:t>
                    </a:r>
                    <a:endParaRPr lang="zh-CN" altLang="en-US" sz="1600" dirty="0"/>
                  </a:p>
                </p:txBody>
              </p: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2091713" y="1763095"/>
                  <a:ext cx="458266" cy="3102075"/>
                  <a:chOff x="2091713" y="1763095"/>
                  <a:chExt cx="458266" cy="3102075"/>
                </a:xfrm>
              </p:grpSpPr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6215" y="4526616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/>
                      <a:t>0</a:t>
                    </a:r>
                    <a:endParaRPr lang="zh-CN" altLang="en-US" sz="1600" dirty="0"/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158238" y="4069203"/>
                    <a:ext cx="26481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altLang="zh-CN" sz="1600" dirty="0" smtClean="0"/>
                      <a:t>τ</a:t>
                    </a:r>
                    <a:endParaRPr lang="zh-CN" altLang="en-US" sz="1600" dirty="0"/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106140" y="3611790"/>
                    <a:ext cx="36901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2</a:t>
                    </a:r>
                    <a:r>
                      <a:rPr lang="el-GR" altLang="zh-CN" sz="1600" dirty="0" smtClean="0"/>
                      <a:t>τ</a:t>
                    </a:r>
                    <a:endParaRPr lang="zh-CN" altLang="en-US" sz="1600" dirty="0"/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2106140" y="3165278"/>
                    <a:ext cx="36901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3</a:t>
                    </a:r>
                    <a:r>
                      <a:rPr lang="el-GR" altLang="zh-CN" sz="1600" dirty="0" smtClean="0"/>
                      <a:t>τ</a:t>
                    </a:r>
                    <a:endParaRPr lang="zh-CN" altLang="en-US" sz="1600" dirty="0"/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2091713" y="1763095"/>
                    <a:ext cx="39786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N</a:t>
                    </a:r>
                    <a:r>
                      <a:rPr lang="el-GR" altLang="zh-CN" sz="1600" dirty="0" smtClean="0"/>
                      <a:t>τ</a:t>
                    </a:r>
                    <a:endParaRPr lang="zh-CN" altLang="en-US" sz="1600" dirty="0"/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2193874" y="2281468"/>
                    <a:ext cx="356105" cy="246221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...</a:t>
                    </a:r>
                    <a:endParaRPr lang="zh-CN" altLang="en-US" sz="1600" dirty="0"/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15843" y="2747071"/>
                    <a:ext cx="430887" cy="246221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zh-CN" sz="1600" dirty="0" smtClean="0"/>
                      <a:t>...</a:t>
                    </a:r>
                    <a:endParaRPr lang="zh-CN" altLang="en-US" sz="1600" dirty="0"/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6288013" y="2014868"/>
                  <a:ext cx="457374" cy="2693241"/>
                  <a:chOff x="6288013" y="2014868"/>
                  <a:chExt cx="457374" cy="2693241"/>
                </a:xfrm>
              </p:grpSpPr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6313057" y="4338777"/>
                    <a:ext cx="4203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H</a:t>
                    </a:r>
                    <a:r>
                      <a:rPr lang="en-US" altLang="zh-CN" sz="1400" dirty="0" smtClean="0">
                        <a:solidFill>
                          <a:srgbClr val="FF0000"/>
                        </a:solidFill>
                      </a:rPr>
                      <a:t>1</a:t>
                    </a:r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13057" y="3871158"/>
                    <a:ext cx="4203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H</a:t>
                    </a:r>
                    <a:r>
                      <a:rPr lang="en-US" altLang="zh-CN" sz="1400" dirty="0">
                        <a:solidFill>
                          <a:srgbClr val="FF0000"/>
                        </a:solidFill>
                      </a:rPr>
                      <a:t>2</a:t>
                    </a:r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6313057" y="3395658"/>
                    <a:ext cx="4203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H</a:t>
                    </a:r>
                    <a:r>
                      <a:rPr lang="en-US" altLang="zh-CN" sz="1400" dirty="0" smtClean="0">
                        <a:solidFill>
                          <a:srgbClr val="FF0000"/>
                        </a:solidFill>
                      </a:rPr>
                      <a:t>3</a:t>
                    </a:r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6301035" y="2014868"/>
                    <a:ext cx="4443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H</a:t>
                    </a:r>
                    <a:r>
                      <a:rPr lang="en-US" altLang="zh-CN" sz="1400" dirty="0" smtClean="0">
                        <a:solidFill>
                          <a:srgbClr val="FF0000"/>
                        </a:solidFill>
                      </a:rPr>
                      <a:t>N</a:t>
                    </a:r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290379" y="2543357"/>
                    <a:ext cx="430887" cy="246221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zh-CN" sz="1600" dirty="0" smtClean="0">
                        <a:solidFill>
                          <a:srgbClr val="FF0000"/>
                        </a:solidFill>
                      </a:rPr>
                      <a:t>...</a:t>
                    </a:r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6288013" y="2967181"/>
                    <a:ext cx="430887" cy="246221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zh-CN" sz="1600" dirty="0" smtClean="0">
                        <a:solidFill>
                          <a:srgbClr val="FF0000"/>
                        </a:solidFill>
                      </a:rPr>
                      <a:t>...</a:t>
                    </a:r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sp>
            <p:nvSpPr>
              <p:cNvPr id="12" name="5-Point Star 11"/>
              <p:cNvSpPr/>
              <p:nvPr/>
            </p:nvSpPr>
            <p:spPr>
              <a:xfrm>
                <a:off x="4519558" y="2164810"/>
                <a:ext cx="157018" cy="201521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7-Point Star 12"/>
              <p:cNvSpPr/>
              <p:nvPr/>
            </p:nvSpPr>
            <p:spPr>
              <a:xfrm>
                <a:off x="3511967" y="3069754"/>
                <a:ext cx="157018" cy="201521"/>
              </a:xfrm>
              <a:prstGeom prst="star7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Explosion 1 13"/>
              <p:cNvSpPr/>
              <p:nvPr/>
            </p:nvSpPr>
            <p:spPr>
              <a:xfrm>
                <a:off x="5023574" y="3993748"/>
                <a:ext cx="157018" cy="201521"/>
              </a:xfrm>
              <a:prstGeom prst="irregularSeal1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10-Point Star 14"/>
              <p:cNvSpPr/>
              <p:nvPr/>
            </p:nvSpPr>
            <p:spPr>
              <a:xfrm>
                <a:off x="3503062" y="2173383"/>
                <a:ext cx="157018" cy="201521"/>
              </a:xfrm>
              <a:prstGeom prst="star10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Up Ribbon 15"/>
              <p:cNvSpPr/>
              <p:nvPr/>
            </p:nvSpPr>
            <p:spPr>
              <a:xfrm>
                <a:off x="2488076" y="2584997"/>
                <a:ext cx="157018" cy="201521"/>
              </a:xfrm>
              <a:prstGeom prst="ribbon2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Wave 16"/>
              <p:cNvSpPr/>
              <p:nvPr/>
            </p:nvSpPr>
            <p:spPr>
              <a:xfrm>
                <a:off x="2993755" y="3586050"/>
                <a:ext cx="157018" cy="201521"/>
              </a:xfrm>
              <a:prstGeom prst="wav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4-Point Star 17"/>
              <p:cNvSpPr/>
              <p:nvPr/>
            </p:nvSpPr>
            <p:spPr>
              <a:xfrm>
                <a:off x="3993934" y="1719191"/>
                <a:ext cx="157018" cy="201521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1972829" y="2154734"/>
                <a:ext cx="157018" cy="221673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241" y="4856931"/>
              <a:ext cx="1940252" cy="1326341"/>
              <a:chOff x="25241" y="4856931"/>
              <a:chExt cx="1940252" cy="1326341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291559" y="6029384"/>
                <a:ext cx="914400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291559" y="5125732"/>
                <a:ext cx="0" cy="91440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173365" y="5875495"/>
                <a:ext cx="79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position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241" y="4856931"/>
                <a:ext cx="5416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time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42" y="3030143"/>
            <a:ext cx="3282896" cy="81449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183890" y="1774408"/>
            <a:ext cx="58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disorders are randomly generated: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each position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each unit time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77" y="3974369"/>
            <a:ext cx="5334462" cy="862087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999354" y="4871058"/>
            <a:ext cx="4184271" cy="142869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Down">
              <a:avLst>
                <a:gd name="adj" fmla="val 73085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dirty="0" smtClean="0">
                <a:ln/>
                <a:solidFill>
                  <a:schemeClr val="accent4"/>
                </a:solidFill>
              </a:rPr>
              <a:t>Decoherence?</a:t>
            </a:r>
            <a:endParaRPr lang="en-US" altLang="zh-CN" sz="4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Fluctuating disorders visualization</a:t>
            </a:r>
            <a:endParaRPr lang="zh-CN" alt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336593" y="1514092"/>
            <a:ext cx="3095291" cy="1960088"/>
            <a:chOff x="411480" y="2130458"/>
            <a:chExt cx="3095291" cy="1960088"/>
          </a:xfrm>
        </p:grpSpPr>
        <p:sp>
          <p:nvSpPr>
            <p:cNvPr id="84" name="TextBox 83"/>
            <p:cNvSpPr txBox="1"/>
            <p:nvPr/>
          </p:nvSpPr>
          <p:spPr>
            <a:xfrm>
              <a:off x="411480" y="2130458"/>
              <a:ext cx="30952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Disorder ratio </a:t>
              </a:r>
              <a:r>
                <a:rPr lang="el-GR" altLang="zh-CN" sz="2400" dirty="0" smtClean="0"/>
                <a:t>γ</a:t>
              </a:r>
              <a:endParaRPr lang="en-US" altLang="zh-CN" sz="2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Time units 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Nodes 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Number of disorders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846801" y="3721214"/>
                  <a:ext cx="12985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l-GR" altLang="zh-CN" sz="2400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01" y="3721214"/>
                  <a:ext cx="129856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164" r="-4695" b="-229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TextBox 86"/>
          <p:cNvSpPr txBox="1"/>
          <p:nvPr/>
        </p:nvSpPr>
        <p:spPr>
          <a:xfrm>
            <a:off x="336592" y="3831733"/>
            <a:ext cx="339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Diagonal disorders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Off-diagonal disorders</a:t>
            </a:r>
          </a:p>
          <a:p>
            <a:endParaRPr lang="en-US" altLang="zh-C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8" t="3922" r="8114" b="6430"/>
          <a:stretch/>
        </p:blipFill>
        <p:spPr>
          <a:xfrm>
            <a:off x="3593592" y="1088136"/>
            <a:ext cx="8276735" cy="542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0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Diagonal fluctuating disorders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2" y="1038431"/>
            <a:ext cx="10190115" cy="5822923"/>
          </a:xfrm>
        </p:spPr>
      </p:pic>
    </p:spTree>
    <p:extLst>
      <p:ext uri="{BB962C8B-B14F-4D97-AF65-F5344CB8AC3E}">
        <p14:creationId xmlns:p14="http://schemas.microsoft.com/office/powerpoint/2010/main" val="255327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Diagonal: variances and Hellinger distance</a:t>
            </a:r>
            <a:endParaRPr lang="zh-CN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22200" y="1461389"/>
            <a:ext cx="5335571" cy="4448722"/>
            <a:chOff x="422200" y="1334389"/>
            <a:chExt cx="5335571" cy="44487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4" t="4230" r="8157" b="6284"/>
            <a:stretch/>
          </p:blipFill>
          <p:spPr>
            <a:xfrm>
              <a:off x="422201" y="1334389"/>
              <a:ext cx="5335570" cy="37987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22200" y="5136780"/>
              <a:ext cx="5335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Distributions variance changing with disorder ratio.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smtClean="0"/>
                <a:t>Blue line is the mean of variances.</a:t>
              </a:r>
              <a:endParaRPr lang="zh-CN" alt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68878" y="1461389"/>
            <a:ext cx="5335571" cy="4722100"/>
            <a:chOff x="6241878" y="1338010"/>
            <a:chExt cx="5335571" cy="4722100"/>
          </a:xfrm>
        </p:grpSpPr>
        <p:sp>
          <p:nvSpPr>
            <p:cNvPr id="8" name="TextBox 7"/>
            <p:cNvSpPr txBox="1"/>
            <p:nvPr/>
          </p:nvSpPr>
          <p:spPr>
            <a:xfrm>
              <a:off x="6241878" y="5136780"/>
              <a:ext cx="53355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Hellinger distances</a:t>
              </a:r>
              <a:r>
                <a:rPr lang="en-US" altLang="zh-CN" dirty="0" smtClean="0"/>
                <a:t> are measured:</a:t>
              </a:r>
            </a:p>
            <a:p>
              <a:pPr marL="342900" indent="-342900">
                <a:buAutoNum type="arabicPeriod"/>
              </a:pPr>
              <a:r>
                <a:rPr lang="en-US" altLang="zh-CN" dirty="0" smtClean="0"/>
                <a:t>Quantum walk V.S. quantum walk with disorders</a:t>
              </a:r>
            </a:p>
            <a:p>
              <a:pPr marL="342900" indent="-342900">
                <a:buAutoNum type="arabicPeriod"/>
              </a:pPr>
              <a:r>
                <a:rPr lang="en-US" altLang="zh-CN" dirty="0" smtClean="0"/>
                <a:t>Random </a:t>
              </a:r>
              <a:r>
                <a:rPr lang="en-US" altLang="zh-CN" dirty="0"/>
                <a:t>walk V.S. quantum walk with disorders</a:t>
              </a:r>
              <a:endParaRPr lang="zh-CN" alt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" t="1917" r="8758" b="6472"/>
            <a:stretch/>
          </p:blipFill>
          <p:spPr>
            <a:xfrm>
              <a:off x="6241878" y="1338010"/>
              <a:ext cx="5335571" cy="379877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433050" y="4533747"/>
            <a:ext cx="7374451" cy="623262"/>
            <a:chOff x="4433050" y="4533747"/>
            <a:chExt cx="7374451" cy="623262"/>
          </a:xfrm>
        </p:grpSpPr>
        <p:sp>
          <p:nvSpPr>
            <p:cNvPr id="2" name="Rounded Rectangle 1"/>
            <p:cNvSpPr/>
            <p:nvPr/>
          </p:nvSpPr>
          <p:spPr>
            <a:xfrm>
              <a:off x="10402050" y="4533748"/>
              <a:ext cx="1405451" cy="623261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433050" y="4533747"/>
              <a:ext cx="1405451" cy="623261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41854" y="4617041"/>
              <a:ext cx="1849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0B0F0"/>
                  </a:solidFill>
                </a:rPr>
                <a:t>Localization!</a:t>
              </a:r>
              <a:endParaRPr lang="zh-CN" altLang="en-US" sz="2400" b="1" dirty="0">
                <a:solidFill>
                  <a:srgbClr val="00B0F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4" idx="1"/>
              <a:endCxn id="13" idx="3"/>
            </p:cNvCxnSpPr>
            <p:nvPr/>
          </p:nvCxnSpPr>
          <p:spPr>
            <a:xfrm flipH="1" flipV="1">
              <a:off x="5838501" y="4845378"/>
              <a:ext cx="1003353" cy="2496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2" idx="1"/>
            </p:cNvCxnSpPr>
            <p:nvPr/>
          </p:nvCxnSpPr>
          <p:spPr>
            <a:xfrm flipV="1">
              <a:off x="8691513" y="4845379"/>
              <a:ext cx="1710537" cy="249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78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Off-diagonal </a:t>
            </a:r>
            <a:r>
              <a:rPr lang="en-US" altLang="zh-CN" dirty="0"/>
              <a:t>fluctuating disorders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2" y="1038431"/>
            <a:ext cx="10190115" cy="5822922"/>
          </a:xfrm>
        </p:spPr>
      </p:pic>
    </p:spTree>
    <p:extLst>
      <p:ext uri="{BB962C8B-B14F-4D97-AF65-F5344CB8AC3E}">
        <p14:creationId xmlns:p14="http://schemas.microsoft.com/office/powerpoint/2010/main" val="381735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Off-diagonal</a:t>
            </a:r>
            <a:r>
              <a:rPr lang="en-US" altLang="zh-CN" dirty="0"/>
              <a:t>: </a:t>
            </a:r>
            <a:r>
              <a:rPr lang="en-US" altLang="zh-CN" dirty="0" smtClean="0"/>
              <a:t>variances and Hellinger distance</a:t>
            </a:r>
            <a:endParaRPr lang="zh-CN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1480" y="1466425"/>
            <a:ext cx="5346291" cy="4443686"/>
            <a:chOff x="411480" y="1339425"/>
            <a:chExt cx="5346291" cy="44436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6" t="4391" r="8266" b="5636"/>
            <a:stretch/>
          </p:blipFill>
          <p:spPr>
            <a:xfrm>
              <a:off x="411480" y="1339425"/>
              <a:ext cx="5346291" cy="373717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22200" y="5136780"/>
              <a:ext cx="5335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Distributions variance changing with disorder ratio.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smtClean="0"/>
                <a:t>Blue line is the mean of variances.</a:t>
              </a:r>
              <a:endParaRPr lang="zh-CN" alt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68878" y="1466425"/>
            <a:ext cx="5417738" cy="4717064"/>
            <a:chOff x="6241878" y="1343046"/>
            <a:chExt cx="5417738" cy="4717064"/>
          </a:xfrm>
        </p:grpSpPr>
        <p:sp>
          <p:nvSpPr>
            <p:cNvPr id="8" name="TextBox 7"/>
            <p:cNvSpPr txBox="1"/>
            <p:nvPr/>
          </p:nvSpPr>
          <p:spPr>
            <a:xfrm>
              <a:off x="6241878" y="5136780"/>
              <a:ext cx="53355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Hellinger distances</a:t>
              </a:r>
              <a:r>
                <a:rPr lang="en-US" altLang="zh-CN" dirty="0" smtClean="0"/>
                <a:t> are measured:</a:t>
              </a:r>
            </a:p>
            <a:p>
              <a:pPr marL="342900" indent="-342900">
                <a:buAutoNum type="arabicPeriod"/>
              </a:pPr>
              <a:r>
                <a:rPr lang="en-US" altLang="zh-CN" dirty="0" smtClean="0"/>
                <a:t>Quantum walk V.S. quantum walk with disorders</a:t>
              </a:r>
            </a:p>
            <a:p>
              <a:pPr marL="342900" indent="-342900">
                <a:buAutoNum type="arabicPeriod"/>
              </a:pPr>
              <a:r>
                <a:rPr lang="en-US" altLang="zh-CN" dirty="0" smtClean="0"/>
                <a:t>Random </a:t>
              </a:r>
              <a:r>
                <a:rPr lang="en-US" altLang="zh-CN" dirty="0"/>
                <a:t>walk V.S. quantum walk with disorders</a:t>
              </a:r>
              <a:endParaRPr lang="zh-CN" alt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7" t="2467" r="8592" b="6196"/>
            <a:stretch/>
          </p:blipFill>
          <p:spPr>
            <a:xfrm>
              <a:off x="6241878" y="1343046"/>
              <a:ext cx="5417738" cy="3737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0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Comparisons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32889" y="6443731"/>
            <a:ext cx="99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discrete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15757" y="6443731"/>
            <a:ext cx="233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continuous diagonal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797518" y="6443731"/>
            <a:ext cx="26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continuous off-diagonal</a:t>
            </a:r>
            <a:endParaRPr lang="zh-CN" alt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6699" y="1088372"/>
            <a:ext cx="11755910" cy="5503563"/>
            <a:chOff x="196699" y="1088372"/>
            <a:chExt cx="11755910" cy="5503563"/>
          </a:xfrm>
        </p:grpSpPr>
        <p:grpSp>
          <p:nvGrpSpPr>
            <p:cNvPr id="10" name="Group 9"/>
            <p:cNvGrpSpPr/>
            <p:nvPr/>
          </p:nvGrpSpPr>
          <p:grpSpPr>
            <a:xfrm>
              <a:off x="196699" y="1088372"/>
              <a:ext cx="11755910" cy="2592755"/>
              <a:chOff x="196699" y="1445540"/>
              <a:chExt cx="11755910" cy="259275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699" y="1466205"/>
                <a:ext cx="3864203" cy="255142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7000" y="1445540"/>
                <a:ext cx="3647674" cy="259275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0772" y="1466205"/>
                <a:ext cx="3651837" cy="2551425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96699" y="3749239"/>
              <a:ext cx="11755910" cy="2594178"/>
              <a:chOff x="196699" y="3749239"/>
              <a:chExt cx="11755910" cy="259417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96699" y="3749239"/>
                <a:ext cx="11755910" cy="2594178"/>
                <a:chOff x="196699" y="4139666"/>
                <a:chExt cx="11755910" cy="2594178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699" y="4160486"/>
                  <a:ext cx="3893350" cy="2552539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8672" y="4139666"/>
                  <a:ext cx="3643509" cy="2594178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0804" y="4160486"/>
                  <a:ext cx="3701805" cy="2552539"/>
                </a:xfrm>
                <a:prstGeom prst="rect">
                  <a:avLst/>
                </a:prstGeom>
              </p:spPr>
            </p:pic>
          </p:grpSp>
          <p:sp>
            <p:nvSpPr>
              <p:cNvPr id="14" name="Oval 13"/>
              <p:cNvSpPr/>
              <p:nvPr/>
            </p:nvSpPr>
            <p:spPr>
              <a:xfrm flipH="1">
                <a:off x="583813" y="4851584"/>
                <a:ext cx="117117" cy="84842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 flipH="1">
                <a:off x="4898640" y="4870438"/>
                <a:ext cx="117117" cy="84842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 flipH="1">
                <a:off x="9201482" y="4851584"/>
                <a:ext cx="117117" cy="84842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Straight Arrow Connector 17"/>
              <p:cNvCxnSpPr>
                <a:endCxn id="14" idx="4"/>
              </p:cNvCxnSpPr>
              <p:nvPr/>
            </p:nvCxnSpPr>
            <p:spPr>
              <a:xfrm flipV="1">
                <a:off x="642371" y="4936426"/>
                <a:ext cx="0" cy="1228704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4962468" y="4980680"/>
                <a:ext cx="0" cy="1228704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9256636" y="4942972"/>
                <a:ext cx="0" cy="1228704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58548" y="6184895"/>
                  <a:ext cx="3676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48" y="6184895"/>
                  <a:ext cx="36764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782802" y="6222603"/>
                  <a:ext cx="3676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802" y="6222603"/>
                  <a:ext cx="36764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9078775" y="6194322"/>
                  <a:ext cx="3676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775" y="6194322"/>
                  <a:ext cx="36764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10804" y="331869"/>
                <a:ext cx="2260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804" y="331869"/>
                <a:ext cx="226061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080847" y="270314"/>
            <a:ext cx="485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i="1" dirty="0" smtClean="0"/>
              <a:t>Discrete</a:t>
            </a:r>
            <a:r>
              <a:rPr lang="en-US" altLang="zh-CN" dirty="0" smtClean="0"/>
              <a:t> decoherers faster than </a:t>
            </a:r>
            <a:r>
              <a:rPr lang="en-US" altLang="zh-CN" i="1" dirty="0" smtClean="0"/>
              <a:t>continuous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i="1" dirty="0" smtClean="0"/>
              <a:t>Diagonal</a:t>
            </a:r>
            <a:r>
              <a:rPr lang="en-US" altLang="zh-CN" dirty="0" smtClean="0"/>
              <a:t> decoherers faster than </a:t>
            </a:r>
            <a:r>
              <a:rPr lang="en-US" altLang="zh-CN" i="1" dirty="0" smtClean="0"/>
              <a:t>off-diagonal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8467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35200"/>
            <a:ext cx="12191999" cy="23876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1. Quantum Walk with Disorders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98135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0" y="2235200"/>
            <a:ext cx="1219199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2. </a:t>
            </a:r>
            <a:r>
              <a:rPr lang="en-US" altLang="zh-CN" dirty="0"/>
              <a:t>Three State Quantum Walk with Boundaries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56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One boundary</a:t>
            </a:r>
            <a:endParaRPr lang="zh-CN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35230" y="1859842"/>
            <a:ext cx="9459560" cy="2149026"/>
            <a:chOff x="735230" y="1596415"/>
            <a:chExt cx="9459560" cy="21490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230" y="1596415"/>
              <a:ext cx="4122777" cy="21490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1564" y="1665001"/>
              <a:ext cx="3993226" cy="2011854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5259149" y="2374929"/>
              <a:ext cx="541274" cy="591997"/>
            </a:xfrm>
            <a:prstGeom prst="rightArrow">
              <a:avLst>
                <a:gd name="adj1" fmla="val 36270"/>
                <a:gd name="adj2" fmla="val 537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5230" y="4693244"/>
            <a:ext cx="10854141" cy="2004234"/>
            <a:chOff x="735230" y="4312244"/>
            <a:chExt cx="10854141" cy="20042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230" y="4354158"/>
              <a:ext cx="3314987" cy="192040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1564" y="4312244"/>
              <a:ext cx="5387807" cy="2004234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5259148" y="5018363"/>
              <a:ext cx="541274" cy="591997"/>
            </a:xfrm>
            <a:prstGeom prst="rightArrow">
              <a:avLst>
                <a:gd name="adj1" fmla="val 36270"/>
                <a:gd name="adj2" fmla="val 537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79594" y="4161704"/>
            <a:ext cx="10096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An example</a:t>
            </a:r>
            <a:r>
              <a:rPr lang="en-US" altLang="zh-CN" sz="2400" dirty="0" smtClean="0">
                <a:solidFill>
                  <a:srgbClr val="FF0000"/>
                </a:solidFill>
              </a:rPr>
              <a:t>: Grover walk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9594" y="1245340"/>
            <a:ext cx="834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Left boundary –1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425" y="256554"/>
            <a:ext cx="5638044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2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One boundary (cont.)</a:t>
            </a:r>
            <a:endParaRPr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92480" y="1682636"/>
            <a:ext cx="10659738" cy="2065199"/>
            <a:chOff x="792480" y="1555636"/>
            <a:chExt cx="10659738" cy="2065199"/>
          </a:xfrm>
        </p:grpSpPr>
        <p:sp>
          <p:nvSpPr>
            <p:cNvPr id="9" name="Right Arrow 8"/>
            <p:cNvSpPr/>
            <p:nvPr/>
          </p:nvSpPr>
          <p:spPr>
            <a:xfrm>
              <a:off x="5440471" y="2292237"/>
              <a:ext cx="541274" cy="591997"/>
            </a:xfrm>
            <a:prstGeom prst="rightArrow">
              <a:avLst>
                <a:gd name="adj1" fmla="val 36270"/>
                <a:gd name="adj2" fmla="val 537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" y="1761572"/>
              <a:ext cx="4026810" cy="16533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5927" y="1555636"/>
              <a:ext cx="4976291" cy="206519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79594" y="1245340"/>
            <a:ext cx="834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Arbitrary left boundary –M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12901" y="4263764"/>
            <a:ext cx="10450664" cy="2494559"/>
            <a:chOff x="612901" y="4263764"/>
            <a:chExt cx="10450664" cy="249455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5927" y="4543219"/>
              <a:ext cx="4587638" cy="1935648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612901" y="4263764"/>
              <a:ext cx="4211804" cy="2494559"/>
              <a:chOff x="612901" y="3747835"/>
              <a:chExt cx="4211804" cy="3018417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612901" y="3747835"/>
                <a:ext cx="4211804" cy="3018417"/>
                <a:chOff x="612901" y="3747835"/>
                <a:chExt cx="4211804" cy="3018417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693" y="3747835"/>
                  <a:ext cx="4024012" cy="2639658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612901" y="6396920"/>
                  <a:ext cx="38915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smtClean="0"/>
                    <a:t>function of l(z) evolves with z</a:t>
                  </a:r>
                  <a:endParaRPr lang="zh-CN" altLang="en-US" dirty="0"/>
                </a:p>
              </p:txBody>
            </p:sp>
          </p:grpSp>
          <p:sp>
            <p:nvSpPr>
              <p:cNvPr id="22" name="Right Brace 21"/>
              <p:cNvSpPr/>
              <p:nvPr/>
            </p:nvSpPr>
            <p:spPr>
              <a:xfrm rot="5400000">
                <a:off x="2661594" y="3557664"/>
                <a:ext cx="330758" cy="1415109"/>
              </a:xfrm>
              <a:prstGeom prst="rightBrace">
                <a:avLst>
                  <a:gd name="adj1" fmla="val 44872"/>
                  <a:gd name="adj2" fmla="val 50000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7166" y="4614947"/>
                <a:ext cx="274344" cy="335309"/>
              </a:xfrm>
              <a:prstGeom prst="rect">
                <a:avLst/>
              </a:prstGeom>
            </p:spPr>
          </p:pic>
        </p:grpSp>
        <p:sp>
          <p:nvSpPr>
            <p:cNvPr id="26" name="Right Arrow 25"/>
            <p:cNvSpPr/>
            <p:nvPr/>
          </p:nvSpPr>
          <p:spPr>
            <a:xfrm>
              <a:off x="5440471" y="5215045"/>
              <a:ext cx="541274" cy="591997"/>
            </a:xfrm>
            <a:prstGeom prst="rightArrow">
              <a:avLst>
                <a:gd name="adj1" fmla="val 36270"/>
                <a:gd name="adj2" fmla="val 537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76713" y="3782459"/>
            <a:ext cx="834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0000FF"/>
                </a:solidFill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Left boundary –M tends to infinity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74" y="297206"/>
            <a:ext cx="5082345" cy="10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 boundaries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30" y="1725168"/>
            <a:ext cx="4732430" cy="2164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07" y="1725168"/>
            <a:ext cx="4530111" cy="2164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230" y="4213303"/>
            <a:ext cx="10096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An example: Grover walk, left boundary -1, right boundary 1</a:t>
            </a:r>
            <a:endParaRPr lang="zh-CN" altLang="en-US" dirty="0"/>
          </a:p>
        </p:txBody>
      </p:sp>
      <p:sp>
        <p:nvSpPr>
          <p:cNvPr id="7" name="Right Arrow 6"/>
          <p:cNvSpPr/>
          <p:nvPr/>
        </p:nvSpPr>
        <p:spPr>
          <a:xfrm>
            <a:off x="5863647" y="2511303"/>
            <a:ext cx="541274" cy="591997"/>
          </a:xfrm>
          <a:prstGeom prst="rightArrow">
            <a:avLst>
              <a:gd name="adj1" fmla="val 36270"/>
              <a:gd name="adj2" fmla="val 53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46" y="4884292"/>
            <a:ext cx="2330398" cy="1902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907" y="4814563"/>
            <a:ext cx="4900085" cy="204233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28411" y="5539733"/>
            <a:ext cx="541274" cy="591997"/>
          </a:xfrm>
          <a:prstGeom prst="rightArrow">
            <a:avLst>
              <a:gd name="adj1" fmla="val 36270"/>
              <a:gd name="adj2" fmla="val 53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79594" y="1245340"/>
            <a:ext cx="834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Left boundary –1, right boundary 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020" y="252707"/>
            <a:ext cx="5463117" cy="121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 boundaries (cont.)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87901" y="5159976"/>
            <a:ext cx="6404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We can calculate exit probability with arbitrary right boundary by solving the recurrences!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27142" y="4710530"/>
            <a:ext cx="2330398" cy="2074216"/>
            <a:chOff x="8249555" y="4309740"/>
            <a:chExt cx="2330398" cy="228163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9555" y="4309740"/>
              <a:ext cx="2330398" cy="190287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58952" y="6222046"/>
              <a:ext cx="2111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The </a:t>
              </a:r>
              <a:r>
                <a:rPr lang="en-US" altLang="zh-CN" dirty="0"/>
                <a:t>case </a:t>
              </a:r>
              <a:r>
                <a:rPr lang="en-US" altLang="zh-CN" dirty="0" smtClean="0"/>
                <a:t>of N = 1</a:t>
              </a:r>
              <a:endParaRPr lang="zh-CN" alt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92480" y="1798195"/>
            <a:ext cx="11014330" cy="2769334"/>
            <a:chOff x="792480" y="1904496"/>
            <a:chExt cx="11014330" cy="27693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6699" y="2207029"/>
              <a:ext cx="4530111" cy="2164268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6594799" y="2993165"/>
              <a:ext cx="541274" cy="591997"/>
            </a:xfrm>
            <a:prstGeom prst="rightArrow">
              <a:avLst>
                <a:gd name="adj1" fmla="val 36270"/>
                <a:gd name="adj2" fmla="val 537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92480" y="1904496"/>
              <a:ext cx="5661693" cy="2769334"/>
              <a:chOff x="792480" y="1904496"/>
              <a:chExt cx="5661693" cy="276933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480" y="1904496"/>
                <a:ext cx="5661693" cy="2259145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480" y="4201349"/>
                <a:ext cx="3871295" cy="472481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779594" y="1245340"/>
            <a:ext cx="834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Generating functions recurrences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020" y="252707"/>
            <a:ext cx="5463117" cy="121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Localization of three state quantum walk</a:t>
            </a:r>
            <a:endParaRPr lang="zh-CN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024088" y="1994142"/>
            <a:ext cx="4016034" cy="3893596"/>
            <a:chOff x="4158424" y="2171124"/>
            <a:chExt cx="3650940" cy="353963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424" y="2171124"/>
              <a:ext cx="3650940" cy="261228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379688" y="4787427"/>
              <a:ext cx="320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/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Coin state: [0;0;1]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Coin operator: Grover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Walking 400 steps</a:t>
              </a:r>
              <a:endParaRPr lang="zh-CN" alt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02882" y="5887738"/>
            <a:ext cx="3861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Oscillation between -1 and 0 </a:t>
            </a: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results in localization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74620" y="2716552"/>
            <a:ext cx="4184271" cy="142869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Down">
              <a:avLst>
                <a:gd name="adj" fmla="val 73085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dirty="0" smtClean="0">
                <a:ln/>
                <a:solidFill>
                  <a:schemeClr val="accent4"/>
                </a:solidFill>
              </a:rPr>
              <a:t>NOT Anderson localization</a:t>
            </a:r>
            <a:endParaRPr lang="en-US" altLang="zh-CN" sz="4000" b="1" dirty="0">
              <a:ln/>
              <a:solidFill>
                <a:schemeClr val="accent4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26088" y="1171102"/>
            <a:ext cx="3319036" cy="2668925"/>
            <a:chOff x="526088" y="1171102"/>
            <a:chExt cx="3319036" cy="2668925"/>
          </a:xfrm>
        </p:grpSpPr>
        <p:grpSp>
          <p:nvGrpSpPr>
            <p:cNvPr id="15" name="Group 14"/>
            <p:cNvGrpSpPr/>
            <p:nvPr/>
          </p:nvGrpSpPr>
          <p:grpSpPr>
            <a:xfrm>
              <a:off x="526088" y="1171102"/>
              <a:ext cx="3319036" cy="2668925"/>
              <a:chOff x="1161088" y="1042471"/>
              <a:chExt cx="3319036" cy="266892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1088" y="1042471"/>
                <a:ext cx="3319036" cy="229068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849645" y="3342064"/>
                <a:ext cx="1941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boundary in -1</a:t>
                </a:r>
                <a:endParaRPr lang="zh-CN" altLang="en-US" dirty="0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26088" y="1177671"/>
              <a:ext cx="1566663" cy="2299594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27510" y="4044099"/>
            <a:ext cx="3316192" cy="2742583"/>
            <a:chOff x="527510" y="4044099"/>
            <a:chExt cx="3316192" cy="2742583"/>
          </a:xfrm>
        </p:grpSpPr>
        <p:grpSp>
          <p:nvGrpSpPr>
            <p:cNvPr id="17" name="Group 16"/>
            <p:cNvGrpSpPr/>
            <p:nvPr/>
          </p:nvGrpSpPr>
          <p:grpSpPr>
            <a:xfrm>
              <a:off x="527510" y="4114476"/>
              <a:ext cx="3316192" cy="2672206"/>
              <a:chOff x="1162510" y="4065710"/>
              <a:chExt cx="3316192" cy="267220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510" y="4065710"/>
                <a:ext cx="3316192" cy="229943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849645" y="6368584"/>
                <a:ext cx="1941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boundary in 1</a:t>
                </a:r>
                <a:endParaRPr lang="zh-CN" altLang="en-US" dirty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2375239" y="4044099"/>
              <a:ext cx="1453896" cy="236505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208360" y="1162196"/>
            <a:ext cx="3320660" cy="2684402"/>
            <a:chOff x="8208360" y="1162196"/>
            <a:chExt cx="3320660" cy="2684402"/>
          </a:xfrm>
        </p:grpSpPr>
        <p:grpSp>
          <p:nvGrpSpPr>
            <p:cNvPr id="16" name="Group 15"/>
            <p:cNvGrpSpPr/>
            <p:nvPr/>
          </p:nvGrpSpPr>
          <p:grpSpPr>
            <a:xfrm>
              <a:off x="8219085" y="1166662"/>
              <a:ext cx="3309935" cy="2679936"/>
              <a:chOff x="7203085" y="1039662"/>
              <a:chExt cx="3309935" cy="267993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3085" y="1039662"/>
                <a:ext cx="3309935" cy="2296307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887091" y="3350266"/>
                <a:ext cx="1941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boundary in -2</a:t>
                </a:r>
                <a:endParaRPr lang="zh-CN" altLang="en-US" dirty="0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8208360" y="1162196"/>
              <a:ext cx="1498484" cy="2315069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18415" y="4044099"/>
            <a:ext cx="3300550" cy="2747023"/>
            <a:chOff x="8223777" y="4044099"/>
            <a:chExt cx="3300550" cy="2747023"/>
          </a:xfrm>
        </p:grpSpPr>
        <p:grpSp>
          <p:nvGrpSpPr>
            <p:cNvPr id="18" name="Group 17"/>
            <p:cNvGrpSpPr/>
            <p:nvPr/>
          </p:nvGrpSpPr>
          <p:grpSpPr>
            <a:xfrm>
              <a:off x="8223777" y="4115974"/>
              <a:ext cx="3300550" cy="2675148"/>
              <a:chOff x="7207777" y="4068839"/>
              <a:chExt cx="3300550" cy="267514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777" y="4068839"/>
                <a:ext cx="3300550" cy="229317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995499" y="6374655"/>
                <a:ext cx="17251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boundary in 2</a:t>
                </a:r>
                <a:endParaRPr lang="zh-CN" altLang="en-US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10169150" y="4044099"/>
              <a:ext cx="1355177" cy="2365051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3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0" y="2235200"/>
            <a:ext cx="1219199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3. Propagation and Coupling Constants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2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Continuous quantum walk formulization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947"/>
          <a:stretch/>
        </p:blipFill>
        <p:spPr>
          <a:xfrm>
            <a:off x="4933182" y="3852012"/>
            <a:ext cx="2325637" cy="658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6719" y="4703049"/>
            <a:ext cx="117740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Two definitions for evolution Hamiltonian are the same.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 diagonal elements are to keep the Hamiltonian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conservative</a:t>
            </a:r>
            <a:r>
              <a:rPr lang="en-US" altLang="zh-CN" sz="2400" dirty="0" smtClean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No statement that </a:t>
            </a:r>
            <a:r>
              <a:rPr lang="en-US" altLang="zh-CN" sz="2400" i="1" dirty="0" smtClean="0"/>
              <a:t>“with some probability to jump, with remaining probability to stay”.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6719" y="1378259"/>
            <a:ext cx="5766365" cy="2312597"/>
            <a:chOff x="149011" y="1505259"/>
            <a:chExt cx="5766365" cy="2312597"/>
          </a:xfrm>
        </p:grpSpPr>
        <p:grpSp>
          <p:nvGrpSpPr>
            <p:cNvPr id="18" name="Group 17"/>
            <p:cNvGrpSpPr/>
            <p:nvPr/>
          </p:nvGrpSpPr>
          <p:grpSpPr>
            <a:xfrm>
              <a:off x="149011" y="1642004"/>
              <a:ext cx="5715495" cy="1898480"/>
              <a:chOff x="606251" y="1530375"/>
              <a:chExt cx="6287045" cy="208832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251" y="1530375"/>
                <a:ext cx="6287045" cy="162624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076771" y="3212438"/>
                <a:ext cx="3346004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Hamiltonian in Farhi@PRA98</a:t>
                </a:r>
                <a:endParaRPr lang="zh-CN" altLang="en-US" dirty="0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149011" y="1505259"/>
              <a:ext cx="5766365" cy="2312597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94386" y="1378259"/>
            <a:ext cx="5766365" cy="2312597"/>
            <a:chOff x="6147251" y="1505259"/>
            <a:chExt cx="5766365" cy="2312597"/>
          </a:xfrm>
        </p:grpSpPr>
        <p:grpSp>
          <p:nvGrpSpPr>
            <p:cNvPr id="19" name="Group 18"/>
            <p:cNvGrpSpPr/>
            <p:nvPr/>
          </p:nvGrpSpPr>
          <p:grpSpPr>
            <a:xfrm>
              <a:off x="6304029" y="1505259"/>
              <a:ext cx="5578323" cy="2272521"/>
              <a:chOff x="606251" y="4116657"/>
              <a:chExt cx="5578323" cy="227252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06251" y="4116657"/>
                <a:ext cx="5578323" cy="1940896"/>
                <a:chOff x="606251" y="3989657"/>
                <a:chExt cx="5578323" cy="194089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6251" y="3989657"/>
                  <a:ext cx="5578323" cy="952583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5412" y="4947488"/>
                  <a:ext cx="1165961" cy="983065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251" y="5286607"/>
                  <a:ext cx="2400508" cy="304826"/>
                </a:xfrm>
                <a:prstGeom prst="rect">
                  <a:avLst/>
                </a:prstGeom>
              </p:spPr>
            </p:pic>
          </p:grpSp>
          <p:sp>
            <p:nvSpPr>
              <p:cNvPr id="15" name="TextBox 14"/>
              <p:cNvSpPr txBox="1"/>
              <p:nvPr/>
            </p:nvSpPr>
            <p:spPr>
              <a:xfrm>
                <a:off x="1761699" y="6019846"/>
                <a:ext cx="32674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Hamiltonian in Wang@07</a:t>
                </a:r>
                <a:endParaRPr lang="zh-CN" altLang="en-US" dirty="0"/>
              </a:p>
            </p:txBody>
          </p:sp>
        </p:grpSp>
        <p:sp>
          <p:nvSpPr>
            <p:cNvPr id="22" name="Rounded Rectangle 21"/>
            <p:cNvSpPr/>
            <p:nvPr/>
          </p:nvSpPr>
          <p:spPr>
            <a:xfrm>
              <a:off x="6147251" y="1505259"/>
              <a:ext cx="5766365" cy="2312597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61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Continuous quantum </a:t>
            </a:r>
            <a:r>
              <a:rPr lang="en-US" altLang="zh-CN" dirty="0" smtClean="0"/>
              <a:t>walk and waveguide</a:t>
            </a:r>
            <a:endParaRPr lang="zh-CN" alt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908" y="2881114"/>
            <a:ext cx="5025445" cy="174277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5480" y="4811037"/>
            <a:ext cx="10182357" cy="1716452"/>
            <a:chOff x="665480" y="4811037"/>
            <a:chExt cx="10182357" cy="17164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480" y="5333954"/>
              <a:ext cx="4803302" cy="670618"/>
            </a:xfrm>
            <a:prstGeom prst="rect">
              <a:avLst/>
            </a:prstGeom>
          </p:spPr>
        </p:pic>
        <p:pic>
          <p:nvPicPr>
            <p:cNvPr id="7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73265" y="4811037"/>
              <a:ext cx="3674572" cy="1716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ight Arrow 7"/>
            <p:cNvSpPr/>
            <p:nvPr/>
          </p:nvSpPr>
          <p:spPr>
            <a:xfrm>
              <a:off x="6050386" y="5373265"/>
              <a:ext cx="541274" cy="591997"/>
            </a:xfrm>
            <a:prstGeom prst="rightArrow">
              <a:avLst>
                <a:gd name="adj1" fmla="val 36270"/>
                <a:gd name="adj2" fmla="val 537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806" y="1325029"/>
            <a:ext cx="10051651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K-sector triangle</a:t>
            </a:r>
            <a:endParaRPr lang="zh-CN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21321" y="863663"/>
            <a:ext cx="11149359" cy="3758021"/>
            <a:chOff x="491153" y="863663"/>
            <a:chExt cx="11149359" cy="3758021"/>
          </a:xfrm>
        </p:grpSpPr>
        <p:grpSp>
          <p:nvGrpSpPr>
            <p:cNvPr id="26" name="Group 25"/>
            <p:cNvGrpSpPr/>
            <p:nvPr/>
          </p:nvGrpSpPr>
          <p:grpSpPr>
            <a:xfrm>
              <a:off x="491153" y="863663"/>
              <a:ext cx="11149359" cy="3758021"/>
              <a:chOff x="491153" y="863663"/>
              <a:chExt cx="11149359" cy="375802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9937" y="863663"/>
                <a:ext cx="6120575" cy="3758021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491153" y="1829003"/>
                <a:ext cx="4950281" cy="1827340"/>
                <a:chOff x="144920" y="3108047"/>
                <a:chExt cx="5445308" cy="2211081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920" y="3108047"/>
                  <a:ext cx="4916372" cy="1301253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4920" y="4654053"/>
                  <a:ext cx="5445308" cy="6650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6651871" y="3292341"/>
              <a:ext cx="2192351" cy="1215996"/>
              <a:chOff x="6651871" y="3292341"/>
              <a:chExt cx="2192351" cy="121599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651871" y="3292341"/>
                <a:ext cx="197513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coupling constant</a:t>
                </a:r>
                <a:endParaRPr lang="zh-CN" alt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651871" y="3715673"/>
                <a:ext cx="21923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propagation constant</a:t>
                </a:r>
                <a:endParaRPr lang="zh-CN" alt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51871" y="4139005"/>
                <a:ext cx="21923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k-sector triangle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605520" y="5297815"/>
            <a:ext cx="6980960" cy="1497152"/>
            <a:chOff x="313718" y="5217950"/>
            <a:chExt cx="6980960" cy="1497152"/>
          </a:xfrm>
        </p:grpSpPr>
        <p:grpSp>
          <p:nvGrpSpPr>
            <p:cNvPr id="23" name="Group 22"/>
            <p:cNvGrpSpPr/>
            <p:nvPr/>
          </p:nvGrpSpPr>
          <p:grpSpPr>
            <a:xfrm>
              <a:off x="313718" y="6039223"/>
              <a:ext cx="6508861" cy="675879"/>
              <a:chOff x="313718" y="5629942"/>
              <a:chExt cx="6508861" cy="675879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13718" y="5737049"/>
                <a:ext cx="2806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In experiment model</a:t>
                </a:r>
                <a:endParaRPr lang="en-US" altLang="zh-CN" sz="2400" dirty="0" smtClean="0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2858" y="5629942"/>
                <a:ext cx="3629721" cy="675879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313719" y="5217950"/>
              <a:ext cx="6980959" cy="680468"/>
              <a:chOff x="313719" y="4799242"/>
              <a:chExt cx="6980959" cy="68046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13719" y="4908644"/>
                <a:ext cx="2806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In theoretical model</a:t>
                </a:r>
                <a:endParaRPr lang="en-US" altLang="zh-CN" sz="2400" dirty="0" smtClean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376" y="4799242"/>
                <a:ext cx="4124302" cy="680468"/>
              </a:xfrm>
              <a:prstGeom prst="rect">
                <a:avLst/>
              </a:prstGeom>
            </p:spPr>
          </p:pic>
        </p:grpSp>
      </p:grpSp>
      <p:sp>
        <p:nvSpPr>
          <p:cNvPr id="25" name="Right Arrow 24"/>
          <p:cNvSpPr/>
          <p:nvPr/>
        </p:nvSpPr>
        <p:spPr>
          <a:xfrm rot="5400000">
            <a:off x="5825363" y="4718452"/>
            <a:ext cx="541274" cy="591997"/>
          </a:xfrm>
          <a:prstGeom prst="rightArrow">
            <a:avLst>
              <a:gd name="adj1" fmla="val 36270"/>
              <a:gd name="adj2" fmla="val 53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9489" y="1080646"/>
            <a:ext cx="7479117" cy="4156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Discrete quantum walk with </a:t>
            </a:r>
            <a:r>
              <a:rPr lang="en-US" altLang="zh-CN" dirty="0" smtClean="0"/>
              <a:t>disorders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834" y="5488823"/>
            <a:ext cx="4258425" cy="905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14" y="5726918"/>
            <a:ext cx="3894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References: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1600" i="1" u="sng" dirty="0"/>
              <a:t>10.1103/PhysRevLett.106.180403</a:t>
            </a:r>
            <a:r>
              <a:rPr lang="en-US" altLang="zh-CN" sz="1600" i="1" dirty="0"/>
              <a:t>, 2011</a:t>
            </a:r>
          </a:p>
          <a:p>
            <a:pPr marL="342900" indent="-342900">
              <a:buAutoNum type="arabicPeriod"/>
            </a:pPr>
            <a:r>
              <a:rPr lang="en-US" altLang="zh-CN" sz="1600" i="1" u="sng" dirty="0" smtClean="0"/>
              <a:t>10.1038/nphoton.2013.26</a:t>
            </a:r>
            <a:r>
              <a:rPr lang="en-US" altLang="zh-CN" sz="1600" i="1" dirty="0" smtClean="0"/>
              <a:t>, 2013</a:t>
            </a:r>
          </a:p>
          <a:p>
            <a:pPr marL="342900" indent="-342900">
              <a:buAutoNum type="arabicPeriod"/>
            </a:pPr>
            <a:r>
              <a:rPr lang="en-US" altLang="zh-CN" sz="1600" i="1" u="sng" dirty="0" smtClean="0"/>
              <a:t>10.1103/PhysRevA.89.032322</a:t>
            </a:r>
            <a:r>
              <a:rPr lang="en-US" altLang="zh-CN" sz="1600" i="1" dirty="0" smtClean="0"/>
              <a:t>, 2014</a:t>
            </a:r>
            <a:endParaRPr lang="zh-CN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354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1006" y="2644170"/>
            <a:ext cx="628998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0" cap="none" spc="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en-US" altLang="zh-CN" sz="9600" b="0" cap="none" spc="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14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of disorders</a:t>
            </a:r>
            <a:endParaRPr lang="zh-CN" altLang="en-US" dirty="0"/>
          </a:p>
        </p:txBody>
      </p:sp>
      <p:sp>
        <p:nvSpPr>
          <p:cNvPr id="20" name="Freeform 19"/>
          <p:cNvSpPr/>
          <p:nvPr/>
        </p:nvSpPr>
        <p:spPr>
          <a:xfrm>
            <a:off x="289821" y="3515732"/>
            <a:ext cx="1205998" cy="915328"/>
          </a:xfrm>
          <a:custGeom>
            <a:avLst/>
            <a:gdLst>
              <a:gd name="connsiteX0" fmla="*/ 0 w 1326598"/>
              <a:gd name="connsiteY0" fmla="*/ 110755 h 1107547"/>
              <a:gd name="connsiteX1" fmla="*/ 110755 w 1326598"/>
              <a:gd name="connsiteY1" fmla="*/ 0 h 1107547"/>
              <a:gd name="connsiteX2" fmla="*/ 1215843 w 1326598"/>
              <a:gd name="connsiteY2" fmla="*/ 0 h 1107547"/>
              <a:gd name="connsiteX3" fmla="*/ 1326598 w 1326598"/>
              <a:gd name="connsiteY3" fmla="*/ 110755 h 1107547"/>
              <a:gd name="connsiteX4" fmla="*/ 1326598 w 1326598"/>
              <a:gd name="connsiteY4" fmla="*/ 996792 h 1107547"/>
              <a:gd name="connsiteX5" fmla="*/ 1215843 w 1326598"/>
              <a:gd name="connsiteY5" fmla="*/ 1107547 h 1107547"/>
              <a:gd name="connsiteX6" fmla="*/ 110755 w 1326598"/>
              <a:gd name="connsiteY6" fmla="*/ 1107547 h 1107547"/>
              <a:gd name="connsiteX7" fmla="*/ 0 w 1326598"/>
              <a:gd name="connsiteY7" fmla="*/ 996792 h 1107547"/>
              <a:gd name="connsiteX8" fmla="*/ 0 w 1326598"/>
              <a:gd name="connsiteY8" fmla="*/ 110755 h 110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598" h="1107547">
                <a:moveTo>
                  <a:pt x="0" y="110755"/>
                </a:moveTo>
                <a:cubicBezTo>
                  <a:pt x="0" y="49587"/>
                  <a:pt x="49587" y="0"/>
                  <a:pt x="110755" y="0"/>
                </a:cubicBezTo>
                <a:lnTo>
                  <a:pt x="1215843" y="0"/>
                </a:lnTo>
                <a:cubicBezTo>
                  <a:pt x="1277011" y="0"/>
                  <a:pt x="1326598" y="49587"/>
                  <a:pt x="1326598" y="110755"/>
                </a:cubicBezTo>
                <a:lnTo>
                  <a:pt x="1326598" y="996792"/>
                </a:lnTo>
                <a:cubicBezTo>
                  <a:pt x="1326598" y="1057960"/>
                  <a:pt x="1277011" y="1107547"/>
                  <a:pt x="1215843" y="1107547"/>
                </a:cubicBezTo>
                <a:lnTo>
                  <a:pt x="110755" y="1107547"/>
                </a:lnTo>
                <a:cubicBezTo>
                  <a:pt x="49587" y="1107547"/>
                  <a:pt x="0" y="1057960"/>
                  <a:pt x="0" y="996792"/>
                </a:cubicBezTo>
                <a:lnTo>
                  <a:pt x="0" y="110755"/>
                </a:lnTo>
                <a:close/>
              </a:path>
            </a:pathLst>
          </a:custGeom>
        </p:spPr>
        <p:style>
          <a:lnRef idx="3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6618" tIns="36618" rIns="36618" bIns="36618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/>
              <a:t>disorder</a:t>
            </a:r>
            <a:endParaRPr lang="zh-CN" altLang="en-US" sz="2400" dirty="0"/>
          </a:p>
        </p:txBody>
      </p:sp>
      <p:sp>
        <p:nvSpPr>
          <p:cNvPr id="21" name="Freeform 20"/>
          <p:cNvSpPr/>
          <p:nvPr/>
        </p:nvSpPr>
        <p:spPr>
          <a:xfrm rot="17706456">
            <a:off x="952164" y="3070303"/>
            <a:ext cx="1934480" cy="54492"/>
          </a:xfrm>
          <a:custGeom>
            <a:avLst/>
            <a:gdLst>
              <a:gd name="connsiteX0" fmla="*/ 0 w 1934480"/>
              <a:gd name="connsiteY0" fmla="*/ 27246 h 54492"/>
              <a:gd name="connsiteX1" fmla="*/ 1934480 w 1934480"/>
              <a:gd name="connsiteY1" fmla="*/ 27246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4480" h="54492">
                <a:moveTo>
                  <a:pt x="0" y="27246"/>
                </a:moveTo>
                <a:lnTo>
                  <a:pt x="1934480" y="2724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7596" tIns="-37879" rIns="967596" bIns="-37877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/>
          </a:p>
        </p:txBody>
      </p:sp>
      <p:sp>
        <p:nvSpPr>
          <p:cNvPr id="23" name="Freeform 22"/>
          <p:cNvSpPr/>
          <p:nvPr/>
        </p:nvSpPr>
        <p:spPr>
          <a:xfrm>
            <a:off x="1508985" y="3946151"/>
            <a:ext cx="820837" cy="54492"/>
          </a:xfrm>
          <a:custGeom>
            <a:avLst/>
            <a:gdLst>
              <a:gd name="connsiteX0" fmla="*/ 0 w 820837"/>
              <a:gd name="connsiteY0" fmla="*/ 27246 h 54492"/>
              <a:gd name="connsiteX1" fmla="*/ 820837 w 820837"/>
              <a:gd name="connsiteY1" fmla="*/ 27246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0837" h="54492">
                <a:moveTo>
                  <a:pt x="0" y="27246"/>
                </a:moveTo>
                <a:lnTo>
                  <a:pt x="820837" y="2724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7596" tIns="-37879" rIns="967596" bIns="-37877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/>
          </a:p>
        </p:txBody>
      </p:sp>
      <p:sp>
        <p:nvSpPr>
          <p:cNvPr id="25" name="Freeform 24"/>
          <p:cNvSpPr/>
          <p:nvPr/>
        </p:nvSpPr>
        <p:spPr>
          <a:xfrm rot="3893544">
            <a:off x="952164" y="4821999"/>
            <a:ext cx="1934480" cy="54492"/>
          </a:xfrm>
          <a:custGeom>
            <a:avLst/>
            <a:gdLst>
              <a:gd name="connsiteX0" fmla="*/ 0 w 1934480"/>
              <a:gd name="connsiteY0" fmla="*/ 27246 h 54492"/>
              <a:gd name="connsiteX1" fmla="*/ 1934480 w 1934480"/>
              <a:gd name="connsiteY1" fmla="*/ 27246 h 5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4480" h="54492">
                <a:moveTo>
                  <a:pt x="0" y="27246"/>
                </a:moveTo>
                <a:lnTo>
                  <a:pt x="1934480" y="2724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7596" tIns="-37879" rIns="967596" bIns="-37877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/>
          </a:p>
        </p:txBody>
      </p:sp>
      <p:grpSp>
        <p:nvGrpSpPr>
          <p:cNvPr id="32" name="Group 31"/>
          <p:cNvGrpSpPr/>
          <p:nvPr/>
        </p:nvGrpSpPr>
        <p:grpSpPr>
          <a:xfrm>
            <a:off x="2150711" y="574166"/>
            <a:ext cx="9724244" cy="2028958"/>
            <a:chOff x="2150711" y="574166"/>
            <a:chExt cx="9724244" cy="2028958"/>
          </a:xfrm>
        </p:grpSpPr>
        <p:sp>
          <p:nvSpPr>
            <p:cNvPr id="22" name="Freeform 21"/>
            <p:cNvSpPr/>
            <p:nvPr/>
          </p:nvSpPr>
          <p:spPr>
            <a:xfrm>
              <a:off x="2150711" y="1082040"/>
              <a:ext cx="2195198" cy="1521084"/>
            </a:xfrm>
            <a:custGeom>
              <a:avLst/>
              <a:gdLst>
                <a:gd name="connsiteX0" fmla="*/ 0 w 2195198"/>
                <a:gd name="connsiteY0" fmla="*/ 152108 h 1521084"/>
                <a:gd name="connsiteX1" fmla="*/ 152108 w 2195198"/>
                <a:gd name="connsiteY1" fmla="*/ 0 h 1521084"/>
                <a:gd name="connsiteX2" fmla="*/ 2043090 w 2195198"/>
                <a:gd name="connsiteY2" fmla="*/ 0 h 1521084"/>
                <a:gd name="connsiteX3" fmla="*/ 2195198 w 2195198"/>
                <a:gd name="connsiteY3" fmla="*/ 152108 h 1521084"/>
                <a:gd name="connsiteX4" fmla="*/ 2195198 w 2195198"/>
                <a:gd name="connsiteY4" fmla="*/ 1368976 h 1521084"/>
                <a:gd name="connsiteX5" fmla="*/ 2043090 w 2195198"/>
                <a:gd name="connsiteY5" fmla="*/ 1521084 h 1521084"/>
                <a:gd name="connsiteX6" fmla="*/ 152108 w 2195198"/>
                <a:gd name="connsiteY6" fmla="*/ 1521084 h 1521084"/>
                <a:gd name="connsiteX7" fmla="*/ 0 w 2195198"/>
                <a:gd name="connsiteY7" fmla="*/ 1368976 h 1521084"/>
                <a:gd name="connsiteX8" fmla="*/ 0 w 2195198"/>
                <a:gd name="connsiteY8" fmla="*/ 152108 h 15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5198" h="1521084">
                  <a:moveTo>
                    <a:pt x="0" y="152108"/>
                  </a:moveTo>
                  <a:cubicBezTo>
                    <a:pt x="0" y="68101"/>
                    <a:pt x="68101" y="0"/>
                    <a:pt x="152108" y="0"/>
                  </a:cubicBezTo>
                  <a:lnTo>
                    <a:pt x="2043090" y="0"/>
                  </a:lnTo>
                  <a:cubicBezTo>
                    <a:pt x="2127097" y="0"/>
                    <a:pt x="2195198" y="68101"/>
                    <a:pt x="2195198" y="152108"/>
                  </a:cubicBezTo>
                  <a:lnTo>
                    <a:pt x="2195198" y="1368976"/>
                  </a:lnTo>
                  <a:cubicBezTo>
                    <a:pt x="2195198" y="1452983"/>
                    <a:pt x="2127097" y="1521084"/>
                    <a:pt x="2043090" y="1521084"/>
                  </a:cubicBezTo>
                  <a:lnTo>
                    <a:pt x="152108" y="1521084"/>
                  </a:lnTo>
                  <a:cubicBezTo>
                    <a:pt x="68101" y="1521084"/>
                    <a:pt x="0" y="1452983"/>
                    <a:pt x="0" y="1368976"/>
                  </a:cubicBezTo>
                  <a:lnTo>
                    <a:pt x="0" y="152108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981" tIns="55981" rIns="55981" bIns="55981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b="1" i="1" kern="1200" dirty="0" smtClean="0">
                  <a:solidFill>
                    <a:srgbClr val="FF0000"/>
                  </a:solidFill>
                  <a:latin typeface="+mn-lt"/>
                </a:rPr>
                <a:t>static</a:t>
              </a:r>
              <a:r>
                <a:rPr lang="en-US" altLang="zh-CN" sz="1800" kern="1200" dirty="0" smtClean="0">
                  <a:latin typeface="+mn-lt"/>
                </a:rPr>
                <a:t/>
              </a:r>
              <a:br>
                <a:rPr lang="en-US" altLang="zh-CN" sz="1800" kern="1200" dirty="0" smtClean="0">
                  <a:latin typeface="+mn-lt"/>
                </a:rPr>
              </a:br>
              <a:r>
                <a:rPr lang="en-US" altLang="zh-CN" sz="1800" kern="1200" dirty="0" smtClean="0">
                  <a:latin typeface="+mn-lt"/>
                </a:rPr>
                <a:t>(position-dependent)</a:t>
              </a:r>
              <a:endParaRPr lang="zh-CN" altLang="en-US" sz="1800" kern="1200" dirty="0">
                <a:latin typeface="+mn-lt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516" y="1550073"/>
              <a:ext cx="3449325" cy="665018"/>
            </a:xfrm>
            <a:prstGeom prst="rect">
              <a:avLst/>
            </a:prstGeom>
            <a:noFill/>
            <a:ln w="12700">
              <a:solidFill>
                <a:srgbClr val="00B0F0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9432" y="574166"/>
              <a:ext cx="3835523" cy="1895718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150711" y="4994970"/>
            <a:ext cx="9695902" cy="1864227"/>
            <a:chOff x="2150711" y="4994970"/>
            <a:chExt cx="9695902" cy="1864227"/>
          </a:xfrm>
        </p:grpSpPr>
        <p:sp>
          <p:nvSpPr>
            <p:cNvPr id="26" name="Freeform 25"/>
            <p:cNvSpPr/>
            <p:nvPr/>
          </p:nvSpPr>
          <p:spPr>
            <a:xfrm>
              <a:off x="2150711" y="5334332"/>
              <a:ext cx="2197784" cy="1521084"/>
            </a:xfrm>
            <a:custGeom>
              <a:avLst/>
              <a:gdLst>
                <a:gd name="connsiteX0" fmla="*/ 0 w 2197784"/>
                <a:gd name="connsiteY0" fmla="*/ 152108 h 1521084"/>
                <a:gd name="connsiteX1" fmla="*/ 152108 w 2197784"/>
                <a:gd name="connsiteY1" fmla="*/ 0 h 1521084"/>
                <a:gd name="connsiteX2" fmla="*/ 2045676 w 2197784"/>
                <a:gd name="connsiteY2" fmla="*/ 0 h 1521084"/>
                <a:gd name="connsiteX3" fmla="*/ 2197784 w 2197784"/>
                <a:gd name="connsiteY3" fmla="*/ 152108 h 1521084"/>
                <a:gd name="connsiteX4" fmla="*/ 2197784 w 2197784"/>
                <a:gd name="connsiteY4" fmla="*/ 1368976 h 1521084"/>
                <a:gd name="connsiteX5" fmla="*/ 2045676 w 2197784"/>
                <a:gd name="connsiteY5" fmla="*/ 1521084 h 1521084"/>
                <a:gd name="connsiteX6" fmla="*/ 152108 w 2197784"/>
                <a:gd name="connsiteY6" fmla="*/ 1521084 h 1521084"/>
                <a:gd name="connsiteX7" fmla="*/ 0 w 2197784"/>
                <a:gd name="connsiteY7" fmla="*/ 1368976 h 1521084"/>
                <a:gd name="connsiteX8" fmla="*/ 0 w 2197784"/>
                <a:gd name="connsiteY8" fmla="*/ 152108 h 15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7784" h="1521084">
                  <a:moveTo>
                    <a:pt x="0" y="152108"/>
                  </a:moveTo>
                  <a:cubicBezTo>
                    <a:pt x="0" y="68101"/>
                    <a:pt x="68101" y="0"/>
                    <a:pt x="152108" y="0"/>
                  </a:cubicBezTo>
                  <a:lnTo>
                    <a:pt x="2045676" y="0"/>
                  </a:lnTo>
                  <a:cubicBezTo>
                    <a:pt x="2129683" y="0"/>
                    <a:pt x="2197784" y="68101"/>
                    <a:pt x="2197784" y="152108"/>
                  </a:cubicBezTo>
                  <a:lnTo>
                    <a:pt x="2197784" y="1368976"/>
                  </a:lnTo>
                  <a:cubicBezTo>
                    <a:pt x="2197784" y="1452983"/>
                    <a:pt x="2129683" y="1521084"/>
                    <a:pt x="2045676" y="1521084"/>
                  </a:cubicBezTo>
                  <a:lnTo>
                    <a:pt x="152108" y="1521084"/>
                  </a:lnTo>
                  <a:cubicBezTo>
                    <a:pt x="68101" y="1521084"/>
                    <a:pt x="0" y="1452983"/>
                    <a:pt x="0" y="1368976"/>
                  </a:cubicBezTo>
                  <a:lnTo>
                    <a:pt x="0" y="152108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981" tIns="55981" rIns="55981" bIns="55981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1800" b="1" i="1" kern="1200" dirty="0" smtClean="0">
                  <a:solidFill>
                    <a:srgbClr val="FF0000"/>
                  </a:solidFill>
                  <a:latin typeface="+mn-lt"/>
                </a:rPr>
                <a:t>fluctuating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>
                  <a:latin typeface="+mn-lt"/>
                </a:rPr>
                <a:t>(both position and time dependent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516" y="5795105"/>
              <a:ext cx="3440855" cy="731520"/>
            </a:xfrm>
            <a:prstGeom prst="rect">
              <a:avLst/>
            </a:prstGeom>
            <a:ln w="12700">
              <a:solidFill>
                <a:srgbClr val="00B0F0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7773" y="4994970"/>
              <a:ext cx="3778840" cy="1864227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150711" y="2611573"/>
            <a:ext cx="9730541" cy="2122366"/>
            <a:chOff x="2150711" y="2611573"/>
            <a:chExt cx="9730541" cy="2122366"/>
          </a:xfrm>
        </p:grpSpPr>
        <p:sp>
          <p:nvSpPr>
            <p:cNvPr id="24" name="Freeform 23"/>
            <p:cNvSpPr/>
            <p:nvPr/>
          </p:nvSpPr>
          <p:spPr>
            <a:xfrm>
              <a:off x="2150711" y="3212855"/>
              <a:ext cx="2195198" cy="1521084"/>
            </a:xfrm>
            <a:custGeom>
              <a:avLst/>
              <a:gdLst>
                <a:gd name="connsiteX0" fmla="*/ 0 w 2195198"/>
                <a:gd name="connsiteY0" fmla="*/ 152108 h 1521084"/>
                <a:gd name="connsiteX1" fmla="*/ 152108 w 2195198"/>
                <a:gd name="connsiteY1" fmla="*/ 0 h 1521084"/>
                <a:gd name="connsiteX2" fmla="*/ 2043090 w 2195198"/>
                <a:gd name="connsiteY2" fmla="*/ 0 h 1521084"/>
                <a:gd name="connsiteX3" fmla="*/ 2195198 w 2195198"/>
                <a:gd name="connsiteY3" fmla="*/ 152108 h 1521084"/>
                <a:gd name="connsiteX4" fmla="*/ 2195198 w 2195198"/>
                <a:gd name="connsiteY4" fmla="*/ 1368976 h 1521084"/>
                <a:gd name="connsiteX5" fmla="*/ 2043090 w 2195198"/>
                <a:gd name="connsiteY5" fmla="*/ 1521084 h 1521084"/>
                <a:gd name="connsiteX6" fmla="*/ 152108 w 2195198"/>
                <a:gd name="connsiteY6" fmla="*/ 1521084 h 1521084"/>
                <a:gd name="connsiteX7" fmla="*/ 0 w 2195198"/>
                <a:gd name="connsiteY7" fmla="*/ 1368976 h 1521084"/>
                <a:gd name="connsiteX8" fmla="*/ 0 w 2195198"/>
                <a:gd name="connsiteY8" fmla="*/ 152108 h 15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5198" h="1521084">
                  <a:moveTo>
                    <a:pt x="0" y="152108"/>
                  </a:moveTo>
                  <a:cubicBezTo>
                    <a:pt x="0" y="68101"/>
                    <a:pt x="68101" y="0"/>
                    <a:pt x="152108" y="0"/>
                  </a:cubicBezTo>
                  <a:lnTo>
                    <a:pt x="2043090" y="0"/>
                  </a:lnTo>
                  <a:cubicBezTo>
                    <a:pt x="2127097" y="0"/>
                    <a:pt x="2195198" y="68101"/>
                    <a:pt x="2195198" y="152108"/>
                  </a:cubicBezTo>
                  <a:lnTo>
                    <a:pt x="2195198" y="1368976"/>
                  </a:lnTo>
                  <a:cubicBezTo>
                    <a:pt x="2195198" y="1452983"/>
                    <a:pt x="2127097" y="1521084"/>
                    <a:pt x="2043090" y="1521084"/>
                  </a:cubicBezTo>
                  <a:lnTo>
                    <a:pt x="152108" y="1521084"/>
                  </a:lnTo>
                  <a:cubicBezTo>
                    <a:pt x="68101" y="1521084"/>
                    <a:pt x="0" y="1452983"/>
                    <a:pt x="0" y="1368976"/>
                  </a:cubicBezTo>
                  <a:lnTo>
                    <a:pt x="0" y="152108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981" tIns="55981" rIns="55981" bIns="55981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b="1" i="1" kern="1200" dirty="0" smtClean="0">
                  <a:solidFill>
                    <a:srgbClr val="FF0000"/>
                  </a:solidFill>
                  <a:latin typeface="+mn-lt"/>
                </a:rPr>
                <a:t>dynamic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>
                  <a:latin typeface="+mn-lt"/>
                </a:rPr>
                <a:t>(time-dependent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9516" y="3595600"/>
              <a:ext cx="3475021" cy="70110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3134" y="2611573"/>
              <a:ext cx="3848118" cy="2053169"/>
            </a:xfrm>
            <a:prstGeom prst="rect">
              <a:avLst/>
            </a:prstGeom>
          </p:spPr>
        </p:pic>
      </p:grpSp>
      <p:sp>
        <p:nvSpPr>
          <p:cNvPr id="37" name="Rectangle 36"/>
          <p:cNvSpPr/>
          <p:nvPr/>
        </p:nvSpPr>
        <p:spPr>
          <a:xfrm>
            <a:off x="4395775" y="3391795"/>
            <a:ext cx="3282501" cy="105378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Down">
              <a:avLst>
                <a:gd name="adj" fmla="val 73085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dirty="0" smtClean="0">
                <a:ln/>
                <a:solidFill>
                  <a:schemeClr val="accent4"/>
                </a:solidFill>
              </a:rPr>
              <a:t>Decoherence</a:t>
            </a:r>
            <a:endParaRPr lang="en-US" altLang="zh-CN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95775" y="1295055"/>
            <a:ext cx="3282501" cy="105378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Down">
              <a:avLst>
                <a:gd name="adj" fmla="val 73085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dirty="0" smtClean="0">
                <a:ln/>
                <a:solidFill>
                  <a:schemeClr val="accent4"/>
                </a:solidFill>
              </a:rPr>
              <a:t>Localization</a:t>
            </a:r>
            <a:endParaRPr lang="en-US" altLang="zh-CN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16197" y="5608663"/>
            <a:ext cx="3282501" cy="105378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Down">
              <a:avLst>
                <a:gd name="adj" fmla="val 73085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dirty="0" smtClean="0">
                <a:ln/>
                <a:solidFill>
                  <a:schemeClr val="accent4"/>
                </a:solidFill>
              </a:rPr>
              <a:t>Decoherence</a:t>
            </a:r>
            <a:endParaRPr lang="en-US" altLang="zh-CN" sz="4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32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Fluctuating disorders visualization</a:t>
            </a:r>
            <a:endParaRPr lang="zh-CN" altLang="en-US" dirty="0"/>
          </a:p>
        </p:txBody>
      </p:sp>
      <p:pic>
        <p:nvPicPr>
          <p:cNvPr id="83" name="Content Placeholder 8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" t="4191" r="8369" b="5496"/>
          <a:stretch/>
        </p:blipFill>
        <p:spPr>
          <a:xfrm>
            <a:off x="3589255" y="1083819"/>
            <a:ext cx="8347436" cy="5495828"/>
          </a:xfrm>
        </p:spPr>
      </p:pic>
      <p:grpSp>
        <p:nvGrpSpPr>
          <p:cNvPr id="86" name="Group 85"/>
          <p:cNvGrpSpPr/>
          <p:nvPr/>
        </p:nvGrpSpPr>
        <p:grpSpPr>
          <a:xfrm>
            <a:off x="336593" y="2022092"/>
            <a:ext cx="3095291" cy="1579088"/>
            <a:chOff x="411480" y="2130458"/>
            <a:chExt cx="3095291" cy="1579088"/>
          </a:xfrm>
        </p:grpSpPr>
        <p:sp>
          <p:nvSpPr>
            <p:cNvPr id="84" name="TextBox 83"/>
            <p:cNvSpPr txBox="1"/>
            <p:nvPr/>
          </p:nvSpPr>
          <p:spPr>
            <a:xfrm>
              <a:off x="411480" y="2130458"/>
              <a:ext cx="30952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Disorder ratio </a:t>
              </a:r>
              <a:r>
                <a:rPr lang="el-GR" altLang="zh-CN" sz="2400" dirty="0" smtClean="0"/>
                <a:t>γ</a:t>
              </a:r>
              <a:endParaRPr lang="en-US" altLang="zh-CN" sz="2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Number of steps 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Number of disorders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846801" y="3340214"/>
                  <a:ext cx="22246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l-GR" altLang="zh-CN" sz="2400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01" y="3340214"/>
                  <a:ext cx="222464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014" r="-2466" b="-229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/>
          <p:cNvGrpSpPr/>
          <p:nvPr/>
        </p:nvGrpSpPr>
        <p:grpSpPr>
          <a:xfrm>
            <a:off x="336592" y="3831733"/>
            <a:ext cx="3396950" cy="1967108"/>
            <a:chOff x="411479" y="3831733"/>
            <a:chExt cx="3396950" cy="1967108"/>
          </a:xfrm>
        </p:grpSpPr>
        <p:sp>
          <p:nvSpPr>
            <p:cNvPr id="87" name="TextBox 86"/>
            <p:cNvSpPr txBox="1"/>
            <p:nvPr/>
          </p:nvSpPr>
          <p:spPr>
            <a:xfrm>
              <a:off x="411479" y="3831733"/>
              <a:ext cx="339695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Example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l-GR" altLang="zh-CN" sz="2400" dirty="0" smtClean="0"/>
                <a:t>γ</a:t>
              </a:r>
              <a:r>
                <a:rPr lang="en-US" altLang="zh-CN" sz="2400" dirty="0" smtClean="0"/>
                <a:t> = 0.1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sz="2400" dirty="0" smtClean="0"/>
                <a:t>N = 25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sz="2400" dirty="0" err="1" smtClean="0"/>
                <a:t>Num</a:t>
              </a:r>
              <a:r>
                <a:rPr lang="en-US" altLang="zh-CN" sz="2400" dirty="0" smtClean="0"/>
                <a:t> of disorders</a:t>
              </a:r>
            </a:p>
            <a:p>
              <a:endParaRPr lang="en-US" altLang="zh-CN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820612" y="5429509"/>
                  <a:ext cx="5786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127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612" y="5429509"/>
                  <a:ext cx="5786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579" r="-13684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28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Disorder ratio = 0.1: an example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 t="2799" r="7190" b="5597"/>
          <a:stretch/>
        </p:blipFill>
        <p:spPr>
          <a:xfrm>
            <a:off x="1464129" y="1004077"/>
            <a:ext cx="9263742" cy="5853923"/>
          </a:xfrm>
        </p:spPr>
      </p:pic>
    </p:spTree>
    <p:extLst>
      <p:ext uri="{BB962C8B-B14F-4D97-AF65-F5344CB8AC3E}">
        <p14:creationId xmlns:p14="http://schemas.microsoft.com/office/powerpoint/2010/main" val="20884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Disorders result in quantum walk to random walk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077686"/>
            <a:ext cx="10115549" cy="5780314"/>
          </a:xfrm>
        </p:spPr>
      </p:pic>
      <p:sp>
        <p:nvSpPr>
          <p:cNvPr id="8" name="TextBox 7"/>
          <p:cNvSpPr txBox="1"/>
          <p:nvPr/>
        </p:nvSpPr>
        <p:spPr>
          <a:xfrm>
            <a:off x="5901180" y="4424422"/>
            <a:ext cx="579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Decoherence introduced by disorders results in quantum walk to random walk gradually.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58672" y="5255419"/>
            <a:ext cx="3282501" cy="105378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Down">
              <a:avLst>
                <a:gd name="adj" fmla="val 73085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dirty="0" smtClean="0">
                <a:ln/>
                <a:solidFill>
                  <a:schemeClr val="accent4"/>
                </a:solidFill>
              </a:rPr>
              <a:t>How fast?</a:t>
            </a:r>
            <a:endParaRPr lang="en-US" altLang="zh-CN" sz="4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16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Variances and Hellinger distance</a:t>
            </a:r>
            <a:endParaRPr lang="zh-CN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60206" y="1212425"/>
            <a:ext cx="5659559" cy="4720685"/>
            <a:chOff x="260206" y="1339425"/>
            <a:chExt cx="5659559" cy="47206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7" t="4428" r="8632" b="6186"/>
            <a:stretch/>
          </p:blipFill>
          <p:spPr>
            <a:xfrm>
              <a:off x="260206" y="1339425"/>
              <a:ext cx="5659559" cy="374079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22200" y="5136780"/>
              <a:ext cx="53355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Distributions variance changing with disorder ratio.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smtClean="0"/>
                <a:t>Blue line is the mean of variances.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smtClean="0"/>
                <a:t>Green line is the variance of random walk.</a:t>
              </a:r>
              <a:endParaRPr lang="zh-CN" alt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86536" y="1212425"/>
            <a:ext cx="5700254" cy="5647765"/>
            <a:chOff x="6186536" y="1212425"/>
            <a:chExt cx="5700254" cy="5647765"/>
          </a:xfrm>
        </p:grpSpPr>
        <p:grpSp>
          <p:nvGrpSpPr>
            <p:cNvPr id="11" name="Group 10"/>
            <p:cNvGrpSpPr/>
            <p:nvPr/>
          </p:nvGrpSpPr>
          <p:grpSpPr>
            <a:xfrm>
              <a:off x="6186536" y="1212425"/>
              <a:ext cx="5700254" cy="4717064"/>
              <a:chOff x="6059536" y="1343046"/>
              <a:chExt cx="5700254" cy="471706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241878" y="5136780"/>
                <a:ext cx="53355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FF0000"/>
                    </a:solidFill>
                  </a:rPr>
                  <a:t>Hellinger distances</a:t>
                </a:r>
                <a:r>
                  <a:rPr lang="en-US" altLang="zh-CN" dirty="0" smtClean="0"/>
                  <a:t> are measured: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 smtClean="0"/>
                  <a:t>Quantum walk V.S. quantum walk with disorders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 smtClean="0"/>
                  <a:t>Random </a:t>
                </a:r>
                <a:r>
                  <a:rPr lang="en-US" altLang="zh-CN" dirty="0"/>
                  <a:t>walk V.S. quantum walk with disorders</a:t>
                </a:r>
                <a:endParaRPr lang="zh-CN" altLang="en-US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9536" y="1343046"/>
                <a:ext cx="5700254" cy="3737172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7322" y="5961285"/>
              <a:ext cx="3698683" cy="898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1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325" y="1344168"/>
            <a:ext cx="5025445" cy="174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Continuous quantum walk with </a:t>
            </a:r>
            <a:r>
              <a:rPr lang="en-US" altLang="zh-CN" dirty="0" smtClean="0"/>
              <a:t>disorders</a:t>
            </a:r>
            <a:endParaRPr lang="zh-CN" altLang="en-US" dirty="0"/>
          </a:p>
        </p:txBody>
      </p:sp>
      <p:pic>
        <p:nvPicPr>
          <p:cNvPr id="6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0772" y="3650698"/>
            <a:ext cx="3674572" cy="171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80" y="4133903"/>
            <a:ext cx="3015466" cy="75004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443022" y="4212926"/>
            <a:ext cx="541274" cy="591997"/>
          </a:xfrm>
          <a:prstGeom prst="rightArrow">
            <a:avLst>
              <a:gd name="adj1" fmla="val 36270"/>
              <a:gd name="adj2" fmla="val 53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5734" y="5685697"/>
            <a:ext cx="3894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References: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1600" i="1" u="sng" dirty="0"/>
              <a:t>10.1103/PhysRevLett.100.170506</a:t>
            </a:r>
            <a:r>
              <a:rPr lang="en-US" altLang="zh-CN" sz="1600" i="1" dirty="0" smtClean="0"/>
              <a:t>, 2008</a:t>
            </a:r>
            <a:endParaRPr lang="en-US" altLang="zh-CN" sz="1600" i="1" dirty="0"/>
          </a:p>
          <a:p>
            <a:pPr marL="342900" indent="-342900">
              <a:buAutoNum type="arabicPeriod"/>
            </a:pPr>
            <a:r>
              <a:rPr lang="en-US" altLang="zh-CN" sz="1600" i="1" u="sng" dirty="0"/>
              <a:t>10.1103/PhysRevLett.100.013906</a:t>
            </a:r>
            <a:r>
              <a:rPr lang="en-US" altLang="zh-CN" sz="1600" i="1" dirty="0" smtClean="0"/>
              <a:t>, 2008</a:t>
            </a:r>
          </a:p>
          <a:p>
            <a:pPr marL="342900" indent="-342900">
              <a:buAutoNum type="arabicPeriod"/>
            </a:pPr>
            <a:r>
              <a:rPr lang="en-US" altLang="zh-CN" sz="1600" i="1" u="sng" dirty="0"/>
              <a:t>10.1103/PhysRevLett.105.163905</a:t>
            </a:r>
            <a:r>
              <a:rPr lang="en-US" altLang="zh-CN" sz="1600" i="1" dirty="0" smtClean="0"/>
              <a:t>, 2010</a:t>
            </a:r>
            <a:endParaRPr lang="zh-CN" altLang="en-US" sz="16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87796" y="5685697"/>
            <a:ext cx="3894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zh-CN" sz="1600" i="1" u="sng" dirty="0" smtClean="0"/>
              <a:t>10.1364/oe.19.013636</a:t>
            </a:r>
            <a:r>
              <a:rPr lang="en-US" altLang="zh-CN" sz="1600" i="1" dirty="0" smtClean="0"/>
              <a:t>, 2011</a:t>
            </a:r>
          </a:p>
          <a:p>
            <a:pPr marL="342900" indent="-342900">
              <a:buAutoNum type="arabicPeriod" startAt="4"/>
            </a:pPr>
            <a:r>
              <a:rPr lang="en-US" altLang="zh-CN" sz="1600" i="1" u="sng" dirty="0" smtClean="0"/>
              <a:t>10.1103/PhysRevA.88.042334</a:t>
            </a:r>
            <a:r>
              <a:rPr lang="en-US" altLang="zh-CN" sz="1600" i="1" dirty="0" smtClean="0"/>
              <a:t>, 2013</a:t>
            </a:r>
          </a:p>
          <a:p>
            <a:pPr marL="342900" indent="-342900">
              <a:buAutoNum type="arabicPeriod" startAt="4"/>
            </a:pPr>
            <a:r>
              <a:rPr lang="en-US" altLang="zh-CN" sz="1600" i="1" u="sng" dirty="0" smtClean="0"/>
              <a:t>10.1063/1.4871401</a:t>
            </a:r>
            <a:r>
              <a:rPr lang="en-US" altLang="zh-CN" sz="1600" i="1" dirty="0" smtClean="0"/>
              <a:t>, 2014</a:t>
            </a:r>
          </a:p>
          <a:p>
            <a:pPr marL="342900" indent="-342900">
              <a:buAutoNum type="arabicPeriod" startAt="4"/>
            </a:pPr>
            <a:r>
              <a:rPr lang="en-US" altLang="zh-CN" sz="1600" i="1" u="sng" dirty="0" smtClean="0"/>
              <a:t>10.1103/PhysRevLett.115.133602</a:t>
            </a:r>
            <a:r>
              <a:rPr lang="en-US" altLang="zh-CN" sz="1600" i="1" dirty="0" smtClean="0"/>
              <a:t>, 2015</a:t>
            </a:r>
            <a:endParaRPr lang="zh-CN" altLang="en-US" sz="1600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569" y="4188857"/>
            <a:ext cx="2911092" cy="64013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8051820" y="4212926"/>
            <a:ext cx="541274" cy="591997"/>
          </a:xfrm>
          <a:prstGeom prst="rightArrow">
            <a:avLst>
              <a:gd name="adj1" fmla="val 36270"/>
              <a:gd name="adj2" fmla="val 53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9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882</Words>
  <Application>Microsoft Office PowerPoint</Application>
  <PresentationFormat>Widescreen</PresentationFormat>
  <Paragraphs>259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宋体</vt:lpstr>
      <vt:lpstr>Arial</vt:lpstr>
      <vt:lpstr>Calibri</vt:lpstr>
      <vt:lpstr>Calibri Light</vt:lpstr>
      <vt:lpstr>Cambria Math</vt:lpstr>
      <vt:lpstr>Office Theme</vt:lpstr>
      <vt:lpstr>Annual Summary</vt:lpstr>
      <vt:lpstr>1. Quantum Walk with Disorders</vt:lpstr>
      <vt:lpstr>Discrete quantum walk with disorders</vt:lpstr>
      <vt:lpstr>Classification of disorders</vt:lpstr>
      <vt:lpstr>Fluctuating disorders visualization</vt:lpstr>
      <vt:lpstr>Disorder ratio = 0.1: an example</vt:lpstr>
      <vt:lpstr>Disorders result in quantum walk to random walk</vt:lpstr>
      <vt:lpstr>Variances and Hellinger distance</vt:lpstr>
      <vt:lpstr>Continuous quantum walk with disorders</vt:lpstr>
      <vt:lpstr>Classification of disorders</vt:lpstr>
      <vt:lpstr>Formalization</vt:lpstr>
      <vt:lpstr>Time-dependent disorders</vt:lpstr>
      <vt:lpstr>Fluctuating disorders</vt:lpstr>
      <vt:lpstr>Fluctuating disorders visualization</vt:lpstr>
      <vt:lpstr>Diagonal fluctuating disorders</vt:lpstr>
      <vt:lpstr>Diagonal: variances and Hellinger distance</vt:lpstr>
      <vt:lpstr>Off-diagonal fluctuating disorders</vt:lpstr>
      <vt:lpstr>Off-diagonal: variances and Hellinger distance</vt:lpstr>
      <vt:lpstr>Comparisons</vt:lpstr>
      <vt:lpstr>PowerPoint Presentation</vt:lpstr>
      <vt:lpstr>One boundary</vt:lpstr>
      <vt:lpstr>One boundary (cont.)</vt:lpstr>
      <vt:lpstr>Two boundaries</vt:lpstr>
      <vt:lpstr>Two boundaries (cont.)</vt:lpstr>
      <vt:lpstr>Localization of three state quantum walk</vt:lpstr>
      <vt:lpstr>PowerPoint Presentation</vt:lpstr>
      <vt:lpstr>Continuous quantum walk formulization</vt:lpstr>
      <vt:lpstr>Continuous quantum walk and waveguide</vt:lpstr>
      <vt:lpstr>K-sector triangle</vt:lpstr>
      <vt:lpstr>PowerPoint Presentation</vt:lpstr>
    </vt:vector>
  </TitlesOfParts>
  <Company>CS, NJU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continuous-quantum-walk-with-disorder</dc:title>
  <dc:creator>Kun Wang</dc:creator>
  <cp:keywords>talk; report</cp:keywords>
  <cp:lastModifiedBy>Kun Wang</cp:lastModifiedBy>
  <cp:revision>1142</cp:revision>
  <dcterms:created xsi:type="dcterms:W3CDTF">2015-12-23T14:07:01Z</dcterms:created>
  <dcterms:modified xsi:type="dcterms:W3CDTF">2016-01-15T03:06:03Z</dcterms:modified>
  <cp:category>research</cp:category>
</cp:coreProperties>
</file>